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1.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4.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25.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57.xml" ContentType="application/vnd.openxmlformats-officedocument.presentationml.slide+xml"/>
  <Override PartName="/ppt/slides/slide60.xml" ContentType="application/vnd.openxmlformats-officedocument.presentationml.slide+xml"/>
  <Override PartName="/ppt/slides/slide55.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5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9.xml" ContentType="application/vnd.openxmlformats-officedocument.presentationml.slide+xml"/>
  <Override PartName="/ppt/slides/slide36.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40.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49.xml" ContentType="application/vnd.openxmlformats-officedocument.presentationml.slide+xml"/>
  <Override PartName="/ppt/slides/slide52.xml" ContentType="application/vnd.openxmlformats-officedocument.presentationml.slide+xml"/>
  <Override PartName="/ppt/slides/slide47.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8.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4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notesSlides/notesSlide28.xml" ContentType="application/vnd.openxmlformats-officedocument.presentationml.notesSlide+xml"/>
  <Override PartName="/ppt/notesSlides/notesSlide20.xml" ContentType="application/vnd.openxmlformats-officedocument.presentationml.notesSlide+xml"/>
  <Override PartName="/ppt/notesSlides/notesSlide30.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51.xml" ContentType="application/vnd.openxmlformats-officedocument.presentationml.notesSlide+xml"/>
  <Override PartName="/ppt/notesSlides/notesSlide50.xml" ContentType="application/vnd.openxmlformats-officedocument.presentationml.notesSlide+xml"/>
  <Override PartName="/ppt/notesSlides/notesSlide49.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64.xml" ContentType="application/vnd.openxmlformats-officedocument.presentationml.notesSlide+xml"/>
  <Override PartName="/ppt/notesSlides/notesSlide63.xml" ContentType="application/vnd.openxmlformats-officedocument.presentationml.notesSlide+xml"/>
  <Override PartName="/ppt/notesSlides/notesSlide62.xml" ContentType="application/vnd.openxmlformats-officedocument.presentationml.notesSlide+xml"/>
  <Override PartName="/ppt/notesSlides/notesSlide61.xml" ContentType="application/vnd.openxmlformats-officedocument.presentationml.notesSlide+xml"/>
  <Override PartName="/ppt/notesSlides/notesSlide60.xml" ContentType="application/vnd.openxmlformats-officedocument.presentationml.notesSlide+xml"/>
  <Override PartName="/ppt/notesSlides/notesSlide59.xml" ContentType="application/vnd.openxmlformats-officedocument.presentationml.notesSlide+xml"/>
  <Override PartName="/ppt/notesSlides/notesSlide48.xml" ContentType="application/vnd.openxmlformats-officedocument.presentationml.notesSlide+xml"/>
  <Override PartName="/ppt/notesSlides/notesSlide29.xml" ContentType="application/vnd.openxmlformats-officedocument.presentationml.notesSlide+xml"/>
  <Override PartName="/ppt/notesSlides/notesSlide38.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9.xml" ContentType="application/vnd.openxmlformats-officedocument.presentationml.notesSlide+xml"/>
  <Override PartName="/ppt/notesSlides/notesSlide37.xml" ContentType="application/vnd.openxmlformats-officedocument.presentationml.notesSlide+xml"/>
  <Override PartName="/ppt/notesSlides/notesSlide40.xml" ContentType="application/vnd.openxmlformats-officedocument.presentationml.notesSlide+xml"/>
  <Override PartName="/ppt/notesSlides/notesSlide42.xml" ContentType="application/vnd.openxmlformats-officedocument.presentationml.notesSlide+xml"/>
  <Override PartName="/ppt/notesSlides/notesSlide47.xml" ContentType="application/vnd.openxmlformats-officedocument.presentationml.notesSlide+xml"/>
  <Override PartName="/ppt/notesSlides/notesSlide41.xml" ContentType="application/vnd.openxmlformats-officedocument.presentationml.notesSlide+xml"/>
  <Override PartName="/ppt/notesSlides/notesSlide46.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45.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66"/>
  </p:notesMasterIdLst>
  <p:handoutMasterIdLst>
    <p:handoutMasterId r:id="rId67"/>
  </p:handoutMasterIdLst>
  <p:sldIdLst>
    <p:sldId id="256" r:id="rId2"/>
    <p:sldId id="257" r:id="rId3"/>
    <p:sldId id="258" r:id="rId4"/>
    <p:sldId id="259" r:id="rId5"/>
    <p:sldId id="260" r:id="rId6"/>
    <p:sldId id="320" r:id="rId7"/>
    <p:sldId id="262" r:id="rId8"/>
    <p:sldId id="263" r:id="rId9"/>
    <p:sldId id="321" r:id="rId10"/>
    <p:sldId id="265" r:id="rId11"/>
    <p:sldId id="266" r:id="rId12"/>
    <p:sldId id="267" r:id="rId13"/>
    <p:sldId id="322" r:id="rId14"/>
    <p:sldId id="269" r:id="rId15"/>
    <p:sldId id="270" r:id="rId16"/>
    <p:sldId id="323" r:id="rId17"/>
    <p:sldId id="272" r:id="rId18"/>
    <p:sldId id="273" r:id="rId19"/>
    <p:sldId id="324" r:id="rId20"/>
    <p:sldId id="275" r:id="rId21"/>
    <p:sldId id="276" r:id="rId22"/>
    <p:sldId id="277" r:id="rId23"/>
    <p:sldId id="278" r:id="rId24"/>
    <p:sldId id="279" r:id="rId25"/>
    <p:sldId id="280" r:id="rId26"/>
    <p:sldId id="281" r:id="rId27"/>
    <p:sldId id="282" r:id="rId28"/>
    <p:sldId id="325" r:id="rId29"/>
    <p:sldId id="284" r:id="rId30"/>
    <p:sldId id="285" r:id="rId31"/>
    <p:sldId id="326" r:id="rId32"/>
    <p:sldId id="287" r:id="rId33"/>
    <p:sldId id="288" r:id="rId34"/>
    <p:sldId id="327" r:id="rId35"/>
    <p:sldId id="290" r:id="rId36"/>
    <p:sldId id="291" r:id="rId37"/>
    <p:sldId id="328" r:id="rId38"/>
    <p:sldId id="293" r:id="rId39"/>
    <p:sldId id="294" r:id="rId40"/>
    <p:sldId id="295" r:id="rId41"/>
    <p:sldId id="329" r:id="rId42"/>
    <p:sldId id="297" r:id="rId43"/>
    <p:sldId id="298" r:id="rId44"/>
    <p:sldId id="299" r:id="rId45"/>
    <p:sldId id="300" r:id="rId46"/>
    <p:sldId id="301" r:id="rId47"/>
    <p:sldId id="302" r:id="rId48"/>
    <p:sldId id="303" r:id="rId49"/>
    <p:sldId id="304" r:id="rId50"/>
    <p:sldId id="330" r:id="rId51"/>
    <p:sldId id="306" r:id="rId52"/>
    <p:sldId id="307" r:id="rId53"/>
    <p:sldId id="308" r:id="rId54"/>
    <p:sldId id="331" r:id="rId55"/>
    <p:sldId id="310" r:id="rId56"/>
    <p:sldId id="311" r:id="rId57"/>
    <p:sldId id="312" r:id="rId58"/>
    <p:sldId id="313" r:id="rId59"/>
    <p:sldId id="332" r:id="rId60"/>
    <p:sldId id="315" r:id="rId61"/>
    <p:sldId id="316" r:id="rId62"/>
    <p:sldId id="317" r:id="rId63"/>
    <p:sldId id="318" r:id="rId64"/>
    <p:sldId id="319" r:id="rId65"/>
  </p:sldIdLst>
  <p:sldSz cx="12192000" cy="6858000"/>
  <p:notesSz cx="6797675" cy="9926638"/>
  <p:embeddedFontLst>
    <p:embeddedFont>
      <p:font typeface="Huawei Sans" panose="020C0503030203020204" pitchFamily="34" charset="0"/>
      <p:regular r:id="rId68"/>
      <p:bold r:id="rId69"/>
    </p:embeddedFont>
    <p:embeddedFont>
      <p:font typeface="方正兰亭黑简体" panose="02000000000000000000" pitchFamily="2" charset="-122"/>
      <p:regular r:id="rId70"/>
    </p:embeddedFont>
    <p:embeddedFont>
      <p:font typeface="微软雅黑" panose="020B0503020204020204" pitchFamily="34" charset="-122"/>
      <p:regular r:id="rId71"/>
      <p:bold r:id="rId72"/>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135" clrIdx="0">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C7061"/>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84" autoAdjust="0"/>
    <p:restoredTop sz="63063" autoAdjust="0"/>
  </p:normalViewPr>
  <p:slideViewPr>
    <p:cSldViewPr snapToGrid="0" snapToObjects="1">
      <p:cViewPr varScale="1">
        <p:scale>
          <a:sx n="74" d="100"/>
          <a:sy n="74" d="100"/>
        </p:scale>
        <p:origin x="642" y="6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442" y="-138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1.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74" Type="http://schemas.openxmlformats.org/officeDocument/2006/relationships/presProps" Target="presProps.xml"/><Relationship Id="rId79" Type="http://schemas.openxmlformats.org/officeDocument/2006/relationships/customXml" Target="../customXml/item2.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2.fntdata"/><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5.fntdata"/><Relationship Id="rId80"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3.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ommentAuthors" Target="commentAuthors.xml"/><Relationship Id="rId78"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font" Target="fonts/font4.fntdata"/><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8/10/2020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201385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88586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t>By default, the </a:t>
            </a:r>
            <a:r>
              <a:rPr lang="en-US" altLang="zh-CN" b="1" dirty="0" smtClean="0"/>
              <a:t>peer next-hop-local </a:t>
            </a:r>
            <a:r>
              <a:rPr lang="en-US" altLang="zh-CN" dirty="0" smtClean="0"/>
              <a:t>command is configured on R2 and R3. R1 preferentially selects the BGP route 10.0.45.0/24 advertised by R2. </a:t>
            </a:r>
            <a:endParaRPr lang="zh-CN" altLang="en-US" dirty="0" smtClean="0">
              <a:sym typeface="Huawei Sans" panose="020C0503030203020204" pitchFamily="34" charset="0"/>
            </a:endParaRPr>
          </a:p>
          <a:p>
            <a:pPr lvl="0"/>
            <a:endParaRPr lang="zh-CN" altLang="en-US" dirty="0" smtClean="0">
              <a:sym typeface="Huawei Sans" panose="020C0503030203020204" pitchFamily="34" charset="0"/>
            </a:endParaRPr>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954674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17356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896730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702090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581656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745326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110550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965458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7472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63567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According to this rule:</a:t>
            </a:r>
            <a:endParaRPr lang="en-US" altLang="zh-CN" smtClean="0"/>
          </a:p>
          <a:p>
            <a:pPr lvl="1"/>
            <a:r>
              <a:rPr lang="en-US" smtClean="0"/>
              <a:t>The locally generated BGP route takes precedence over the BGP route learned from a peer.</a:t>
            </a:r>
            <a:endParaRPr lang="en-US" altLang="zh-CN" smtClean="0">
              <a:sym typeface="Huawei Sans" panose="020C0503030203020204" pitchFamily="34" charset="0"/>
            </a:endParaRPr>
          </a:p>
          <a:p>
            <a:pPr lvl="1"/>
            <a:r>
              <a:rPr lang="en-US" smtClean="0"/>
              <a:t>The manually summarized route takes precedence over the automatically summarized route.</a:t>
            </a:r>
            <a:endParaRPr lang="en-US" altLang="zh-CN" smtClean="0">
              <a:sym typeface="Huawei Sans" panose="020C0503030203020204" pitchFamily="34" charset="0"/>
            </a:endParaRPr>
          </a:p>
          <a:p>
            <a:pPr lvl="1"/>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502376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999912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s flag in the BGP routing table indicates that the route is suppressed.</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1855134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818234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161547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040103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30209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route imported using the </a:t>
            </a:r>
            <a:r>
              <a:rPr lang="en-US" b="1" dirty="0" smtClean="0"/>
              <a:t>network</a:t>
            </a:r>
            <a:r>
              <a:rPr lang="en-US" dirty="0" smtClean="0"/>
              <a:t> command is better than the route imported using the </a:t>
            </a:r>
            <a:r>
              <a:rPr lang="en-US" b="1" dirty="0" smtClean="0"/>
              <a:t>import-route</a:t>
            </a:r>
            <a:r>
              <a:rPr lang="en-US" dirty="0" smtClean="0"/>
              <a:t> command. Such an example is not provided.</a:t>
            </a:r>
            <a:endParaRPr lang="en-US" altLang="zh-CN" dirty="0" smtClean="0"/>
          </a:p>
          <a:p>
            <a:r>
              <a:rPr lang="en-US" dirty="0" smtClean="0"/>
              <a:t>The automatically summarized route does not carry the Atomic-aggregate attribute.</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694928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14519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251964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34858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187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200061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069463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59487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239530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9035903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8923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472320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846082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6432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56055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831187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882821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16869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674228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766684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270319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By default, the device performs load balancing only for routes with the same </a:t>
            </a:r>
            <a:r>
              <a:rPr lang="en-US" dirty="0" err="1" smtClean="0"/>
              <a:t>AS_Path</a:t>
            </a:r>
            <a:r>
              <a:rPr lang="en-US" dirty="0" smtClean="0"/>
              <a:t> attribute. You can use </a:t>
            </a:r>
            <a:r>
              <a:rPr lang="en-US" b="1" dirty="0" smtClean="0"/>
              <a:t>load-balancing as-path-ignore </a:t>
            </a:r>
            <a:r>
              <a:rPr lang="en-US" dirty="0" smtClean="0"/>
              <a:t>to ignore inconsistency of the </a:t>
            </a:r>
            <a:r>
              <a:rPr lang="en-US" dirty="0" err="1" smtClean="0"/>
              <a:t>AS_Path</a:t>
            </a:r>
            <a:r>
              <a:rPr lang="en-US" dirty="0" smtClean="0"/>
              <a:t> attribute.</a:t>
            </a:r>
            <a:endParaRPr lang="en-US" altLang="zh-CN" dirty="0" smtClean="0">
              <a:sym typeface="Huawei Sans" panose="020C0503030203020204" pitchFamily="34" charset="0"/>
            </a:endParaRPr>
          </a:p>
          <a:p>
            <a:pPr lvl="0"/>
            <a:r>
              <a:rPr lang="en-US" dirty="0" smtClean="0"/>
              <a:t>Before routes to the same destination implement load balancing on a public network, a device determines the type of optimal route. If IBGP routes are optimal, only IBGP routes carry out load balancing. If EBGP routes are optimal, only EBGP routes carry out load balancing. This means that load balancing cannot be implemented using both IBGP and EBGP routes with the same destination address.</a:t>
            </a:r>
            <a:endParaRPr lang="en-US" altLang="zh-CN" dirty="0" smtClean="0">
              <a:sym typeface="Huawei Sans" panose="020C0503030203020204" pitchFamily="34" charset="0"/>
            </a:endParaRP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0674202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263813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128610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81617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438811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9575131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809517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655350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630136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3691236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9794297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531219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09791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796163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38610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The preceding rules are arranged in sequence. BGP selects the optimal route based on the first rule. If the first rule cannot help determine the optimal route, for example, the Preferred-Value attributes of routes are the same, BGP continues to use the next rule. If BGP can determine the optimal route using the current rule, no further action is required.</a:t>
            </a:r>
          </a:p>
          <a:p>
            <a:r>
              <a:rPr lang="en-US" altLang="zh-CN" smtClean="0"/>
              <a:t>This course provides the 12 most important BGP route selection rules. The following describes and verifies the preceding rules one by one.</a:t>
            </a:r>
          </a:p>
          <a:p>
            <a:r>
              <a:rPr lang="en-US" altLang="zh-CN" smtClean="0"/>
              <a:t>Terms such as "the eighth routing rule" may be mentioned in subsequent slides and correspond to the eighth routing rule listed on this page.</a:t>
            </a:r>
          </a:p>
          <a:p>
            <a:r>
              <a:rPr lang="en-US" altLang="zh-CN" smtClean="0"/>
              <a:t>Accumulated Interior Gateway Protocol (AIGP) is used to transmit and accumulate IGP metrics. This attribute is seldom used and is not involved in BGP route selection rules.</a:t>
            </a:r>
          </a:p>
          <a:p>
            <a:endParaRPr lang="en-US" altLang="zh-CN" smtClean="0"/>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6761537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67432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1488134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smtClean="0"/>
              <a:t>The </a:t>
            </a:r>
            <a:r>
              <a:rPr lang="en-US" b="1" dirty="0" smtClean="0"/>
              <a:t>peer next-hop-local </a:t>
            </a:r>
            <a:r>
              <a:rPr lang="en-US" dirty="0" smtClean="0"/>
              <a:t>command is executed to set the Next-Hop attribute as the source address for peer relationship setup.</a:t>
            </a:r>
            <a:endParaRPr lang="en-US" altLang="zh-CN" dirty="0" smtClean="0"/>
          </a:p>
          <a:p>
            <a:pPr marL="228600" lvl="0" indent="-228600">
              <a:buFont typeface="+mj-lt"/>
              <a:buAutoNum type="arabicPeriod"/>
            </a:pPr>
            <a:r>
              <a:rPr lang="en-US" dirty="0" smtClean="0"/>
              <a:t>False</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557680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037555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62310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2875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4725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053041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2563779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6" name="文本占位符 6"/>
          <p:cNvSpPr>
            <a:spLocks noGrp="1"/>
          </p:cNvSpPr>
          <p:nvPr>
            <p:ph type="body" sz="quarter" idx="10" hasCustomPrompt="1"/>
          </p:nvPr>
        </p:nvSpPr>
        <p:spPr>
          <a:xfrm>
            <a:off x="469565" y="1233488"/>
            <a:ext cx="11274935" cy="4679788"/>
          </a:xfrm>
          <a:prstGeom prst="rect">
            <a:avLst/>
          </a:prstGeom>
        </p:spPr>
        <p:txBody>
          <a:bodyPr/>
          <a:lstStyle>
            <a:lvl1pPr algn="l" fontAlgn="auto">
              <a:buClrTx/>
              <a:defRPr>
                <a:latin typeface="Huawei Sans" panose="020C0503030203020204" pitchFamily="34" charset="0"/>
                <a:ea typeface="+mn-ea"/>
                <a:cs typeface="Huawei Sans" panose="020C0503030203020204" pitchFamily="34" charset="0"/>
              </a:defRPr>
            </a:lvl1pPr>
            <a:lvl2pPr marL="654938" indent="-251899" algn="l" fontAlgn="auto">
              <a:buClrTx/>
              <a:buSzPct val="100000"/>
              <a:buFont typeface="Huawei Sans" panose="020C0503030203020204" pitchFamily="34" charset="0"/>
              <a:buChar char="▫"/>
              <a:defRPr>
                <a:solidFill>
                  <a:schemeClr val="tx1"/>
                </a:solidFill>
                <a:latin typeface="Huawei Sans" panose="020C0503030203020204" pitchFamily="34" charset="0"/>
                <a:cs typeface="Huawei Sans" panose="020C0503030203020204" pitchFamily="34" charset="0"/>
              </a:defRPr>
            </a:lvl2pPr>
            <a:lvl3pPr algn="l" fontAlgn="auto">
              <a:defRPr lang="zh-CN" altLang="en-US" dirty="0" smtClean="0">
                <a:solidFill>
                  <a:schemeClr val="tx1"/>
                </a:solidFill>
                <a:latin typeface="Huawei Sans" panose="020C0503030203020204" pitchFamily="34" charset="0"/>
                <a:ea typeface="+mn-ea"/>
                <a:cs typeface="Huawei Sans" panose="020C0503030203020204" pitchFamily="34" charset="0"/>
              </a:defRPr>
            </a:lvl3pPr>
            <a:lvl4pPr algn="l" fontAlgn="auto">
              <a:defRPr>
                <a:latin typeface="Huawei Sans" panose="020C0503030203020204" pitchFamily="34" charset="0"/>
                <a:cs typeface="Huawei Sans" panose="020C0503030203020204" pitchFamily="34" charset="0"/>
              </a:defRPr>
            </a:lvl4pPr>
            <a:lvl5pPr marL="1802879" indent="-201519" algn="l" fontAlgn="auto">
              <a:buClrTx/>
              <a:buFont typeface="Huawei Sans" panose="020C0503030203020204" pitchFamily="34" charset="0"/>
              <a:buChar char="~"/>
              <a:defRPr>
                <a:latin typeface="Huawei Sans" panose="020C0503030203020204" pitchFamily="34" charset="0"/>
                <a:cs typeface="Huawei Sans" panose="020C0503030203020204" pitchFamily="34" charset="0"/>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696845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515380" y="490848"/>
            <a:ext cx="470694" cy="475421"/>
            <a:chOff x="5540375" y="2868613"/>
            <a:chExt cx="1106488" cy="1117600"/>
          </a:xfrm>
          <a:solidFill>
            <a:schemeClr val="bg1"/>
          </a:solidFill>
        </p:grpSpPr>
        <p:sp>
          <p:nvSpPr>
            <p:cNvPr id="21"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23" name="文本占位符 6"/>
          <p:cNvSpPr>
            <a:spLocks noGrp="1"/>
          </p:cNvSpPr>
          <p:nvPr>
            <p:ph type="body" sz="quarter" idx="11" hasCustomPrompt="1"/>
          </p:nvPr>
        </p:nvSpPr>
        <p:spPr>
          <a:xfrm>
            <a:off x="451879" y="1241721"/>
            <a:ext cx="11306174" cy="4680000"/>
          </a:xfrm>
          <a:prstGeom prst="rect">
            <a:avLst/>
          </a:prstGeom>
        </p:spPr>
        <p:txBody>
          <a:bodyPr/>
          <a:lstStyle>
            <a:lvl1pPr algn="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l">
              <a:defRPr baseline="0">
                <a:latin typeface="Huawei Sans" panose="020C0503030203020204" pitchFamily="34" charset="0"/>
              </a:defRPr>
            </a:lvl2pPr>
            <a:lvl3pPr algn="l">
              <a:defRPr baseline="0">
                <a:latin typeface="Huawei Sans" panose="020C0503030203020204" pitchFamily="34" charset="0"/>
              </a:defRPr>
            </a:lvl3pPr>
            <a:lvl4pPr algn="l">
              <a:defRPr baseline="0">
                <a:latin typeface="Huawei Sans" panose="020C0503030203020204" pitchFamily="34" charset="0"/>
              </a:defRPr>
            </a:lvl4pPr>
            <a:lvl5pPr algn="l">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0249353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2" r:id="rId3"/>
    <p:sldLayoutId id="2147483864" r:id="rId4"/>
    <p:sldLayoutId id="2147483863" r:id="rId5"/>
    <p:sldLayoutId id="2147483865" r:id="rId6"/>
    <p:sldLayoutId id="2147483866" r:id="rId7"/>
    <p:sldLayoutId id="2147483867" r:id="rId8"/>
    <p:sldLayoutId id="2147483868" r:id="rId9"/>
    <p:sldLayoutId id="2147483870" r:id="rId10"/>
    <p:sldLayoutId id="2147483871" r:id="rId11"/>
    <p:sldLayoutId id="2147483872" r:id="rId12"/>
    <p:sldLayoutId id="2147483873"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文本占位符 61"/>
          <p:cNvSpPr>
            <a:spLocks noGrp="1"/>
          </p:cNvSpPr>
          <p:nvPr>
            <p:ph type="body" sz="quarter" idx="17"/>
          </p:nvPr>
        </p:nvSpPr>
        <p:spPr/>
        <p:txBody>
          <a:bodyPr/>
          <a:lstStyle/>
          <a:p>
            <a:endParaRPr lang="zh-CN" altLang="en-US"/>
          </a:p>
        </p:txBody>
      </p:sp>
      <p:sp>
        <p:nvSpPr>
          <p:cNvPr id="63" name="文本占位符 62"/>
          <p:cNvSpPr>
            <a:spLocks noGrp="1"/>
          </p:cNvSpPr>
          <p:nvPr>
            <p:ph type="body" sz="quarter" idx="18"/>
          </p:nvPr>
        </p:nvSpPr>
        <p:spPr/>
        <p:txBody>
          <a:bodyPr/>
          <a:lstStyle/>
          <a:p>
            <a:endParaRPr lang="zh-CN" altLang="en-US"/>
          </a:p>
        </p:txBody>
      </p:sp>
      <p:sp>
        <p:nvSpPr>
          <p:cNvPr id="64" name="文本占位符 63"/>
          <p:cNvSpPr>
            <a:spLocks noGrp="1"/>
          </p:cNvSpPr>
          <p:nvPr>
            <p:ph type="body" sz="quarter" idx="19"/>
          </p:nvPr>
        </p:nvSpPr>
        <p:spPr/>
        <p:txBody>
          <a:bodyPr/>
          <a:lstStyle/>
          <a:p>
            <a:endParaRPr lang="zh-CN" altLang="en-US"/>
          </a:p>
        </p:txBody>
      </p:sp>
      <p:sp>
        <p:nvSpPr>
          <p:cNvPr id="65" name="文本占位符 64"/>
          <p:cNvSpPr>
            <a:spLocks noGrp="1"/>
          </p:cNvSpPr>
          <p:nvPr>
            <p:ph type="body" sz="quarter" idx="20"/>
          </p:nvPr>
        </p:nvSpPr>
        <p:spPr/>
        <p:txBody>
          <a:bodyPr/>
          <a:lstStyle/>
          <a:p>
            <a:endParaRPr lang="zh-CN" altLang="en-US"/>
          </a:p>
        </p:txBody>
      </p:sp>
      <p:sp>
        <p:nvSpPr>
          <p:cNvPr id="58" name="文本占位符 57"/>
          <p:cNvSpPr>
            <a:spLocks noGrp="1"/>
          </p:cNvSpPr>
          <p:nvPr>
            <p:ph type="body" sz="quarter" idx="13"/>
          </p:nvPr>
        </p:nvSpPr>
        <p:spPr/>
        <p:txBody>
          <a:bodyPr/>
          <a:lstStyle/>
          <a:p>
            <a:r>
              <a:rPr lang="en-US" altLang="zh-CN" dirty="0"/>
              <a:t>Shi </a:t>
            </a:r>
            <a:r>
              <a:rPr lang="en-US" altLang="zh-CN" dirty="0" err="1"/>
              <a:t>Miaomiao</a:t>
            </a:r>
            <a:r>
              <a:rPr lang="en-US" altLang="zh-CN" dirty="0"/>
              <a:t>/swx791350</a:t>
            </a:r>
            <a:endParaRPr lang="zh-CN" altLang="en-US" dirty="0"/>
          </a:p>
        </p:txBody>
      </p:sp>
      <p:sp>
        <p:nvSpPr>
          <p:cNvPr id="59" name="文本占位符 58"/>
          <p:cNvSpPr>
            <a:spLocks noGrp="1"/>
          </p:cNvSpPr>
          <p:nvPr>
            <p:ph type="body" sz="quarter" idx="14"/>
          </p:nvPr>
        </p:nvSpPr>
        <p:spPr/>
        <p:txBody>
          <a:bodyPr/>
          <a:lstStyle/>
          <a:p>
            <a:r>
              <a:rPr lang="en-US" altLang="zh-CN" dirty="0" smtClean="0"/>
              <a:t>2020</a:t>
            </a:r>
            <a:endParaRPr lang="zh-CN" altLang="en-US" dirty="0"/>
          </a:p>
        </p:txBody>
      </p:sp>
      <p:sp>
        <p:nvSpPr>
          <p:cNvPr id="60" name="文本占位符 59"/>
          <p:cNvSpPr>
            <a:spLocks noGrp="1"/>
          </p:cNvSpPr>
          <p:nvPr>
            <p:ph type="body" sz="quarter" idx="15"/>
          </p:nvPr>
        </p:nvSpPr>
        <p:spPr/>
        <p:txBody>
          <a:bodyPr/>
          <a:lstStyle/>
          <a:p>
            <a:endParaRPr lang="zh-CN" altLang="en-US"/>
          </a:p>
        </p:txBody>
      </p:sp>
      <p:sp>
        <p:nvSpPr>
          <p:cNvPr id="61" name="文本占位符 60"/>
          <p:cNvSpPr>
            <a:spLocks noGrp="1"/>
          </p:cNvSpPr>
          <p:nvPr>
            <p:ph type="body" sz="quarter" idx="16"/>
          </p:nvPr>
        </p:nvSpPr>
        <p:spPr/>
        <p:txBody>
          <a:bodyPr/>
          <a:lstStyle/>
          <a:p>
            <a:r>
              <a:rPr lang="en-US" altLang="zh-CN" dirty="0" smtClean="0"/>
              <a:t>New</a:t>
            </a:r>
            <a:endParaRPr lang="zh-CN" altLang="en-US" dirty="0"/>
          </a:p>
        </p:txBody>
      </p:sp>
      <p:sp>
        <p:nvSpPr>
          <p:cNvPr id="66" name="文本占位符 65"/>
          <p:cNvSpPr>
            <a:spLocks noGrp="1"/>
          </p:cNvSpPr>
          <p:nvPr>
            <p:ph type="body" sz="quarter" idx="21"/>
          </p:nvPr>
        </p:nvSpPr>
        <p:spPr/>
        <p:txBody>
          <a:bodyPr/>
          <a:lstStyle/>
          <a:p>
            <a:endParaRPr lang="zh-CN" altLang="en-US"/>
          </a:p>
        </p:txBody>
      </p:sp>
      <p:sp>
        <p:nvSpPr>
          <p:cNvPr id="67" name="文本占位符 66"/>
          <p:cNvSpPr>
            <a:spLocks noGrp="1"/>
          </p:cNvSpPr>
          <p:nvPr>
            <p:ph type="body" sz="quarter" idx="22"/>
          </p:nvPr>
        </p:nvSpPr>
        <p:spPr/>
        <p:txBody>
          <a:bodyPr/>
          <a:lstStyle/>
          <a:p>
            <a:endParaRPr lang="zh-CN" altLang="en-US"/>
          </a:p>
        </p:txBody>
      </p:sp>
      <p:sp>
        <p:nvSpPr>
          <p:cNvPr id="68" name="文本占位符 67"/>
          <p:cNvSpPr>
            <a:spLocks noGrp="1"/>
          </p:cNvSpPr>
          <p:nvPr>
            <p:ph type="body" sz="quarter" idx="23"/>
          </p:nvPr>
        </p:nvSpPr>
        <p:spPr/>
        <p:txBody>
          <a:bodyPr/>
          <a:lstStyle/>
          <a:p>
            <a:endParaRPr lang="zh-CN" altLang="en-US"/>
          </a:p>
        </p:txBody>
      </p:sp>
      <p:sp>
        <p:nvSpPr>
          <p:cNvPr id="69" name="文本占位符 68"/>
          <p:cNvSpPr>
            <a:spLocks noGrp="1"/>
          </p:cNvSpPr>
          <p:nvPr>
            <p:ph type="body" sz="quarter" idx="24"/>
          </p:nvPr>
        </p:nvSpPr>
        <p:spPr/>
        <p:txBody>
          <a:bodyPr/>
          <a:lstStyle/>
          <a:p>
            <a:endParaRPr lang="zh-CN" altLang="en-US"/>
          </a:p>
        </p:txBody>
      </p:sp>
      <p:sp>
        <p:nvSpPr>
          <p:cNvPr id="70" name="文本占位符 69"/>
          <p:cNvSpPr>
            <a:spLocks noGrp="1"/>
          </p:cNvSpPr>
          <p:nvPr>
            <p:ph type="body" sz="quarter" idx="25"/>
          </p:nvPr>
        </p:nvSpPr>
        <p:spPr/>
        <p:txBody>
          <a:bodyPr/>
          <a:lstStyle/>
          <a:p>
            <a:endParaRPr lang="zh-CN" altLang="en-US"/>
          </a:p>
        </p:txBody>
      </p:sp>
      <p:sp>
        <p:nvSpPr>
          <p:cNvPr id="71" name="文本占位符 70"/>
          <p:cNvSpPr>
            <a:spLocks noGrp="1"/>
          </p:cNvSpPr>
          <p:nvPr>
            <p:ph type="body" sz="quarter" idx="26"/>
          </p:nvPr>
        </p:nvSpPr>
        <p:spPr/>
        <p:txBody>
          <a:bodyPr/>
          <a:lstStyle/>
          <a:p>
            <a:endParaRPr lang="zh-CN" altLang="en-US"/>
          </a:p>
        </p:txBody>
      </p:sp>
      <p:sp>
        <p:nvSpPr>
          <p:cNvPr id="72" name="文本占位符 71"/>
          <p:cNvSpPr>
            <a:spLocks noGrp="1"/>
          </p:cNvSpPr>
          <p:nvPr>
            <p:ph type="body" sz="quarter" idx="27"/>
          </p:nvPr>
        </p:nvSpPr>
        <p:spPr/>
        <p:txBody>
          <a:bodyPr/>
          <a:lstStyle/>
          <a:p>
            <a:endParaRPr lang="zh-CN" altLang="en-US"/>
          </a:p>
        </p:txBody>
      </p:sp>
      <p:sp>
        <p:nvSpPr>
          <p:cNvPr id="73" name="文本占位符 72"/>
          <p:cNvSpPr>
            <a:spLocks noGrp="1"/>
          </p:cNvSpPr>
          <p:nvPr>
            <p:ph type="body" sz="quarter" idx="28"/>
          </p:nvPr>
        </p:nvSpPr>
        <p:spPr/>
        <p:txBody>
          <a:bodyPr/>
          <a:lstStyle/>
          <a:p>
            <a:endParaRPr lang="zh-CN" altLang="en-US"/>
          </a:p>
        </p:txBody>
      </p:sp>
      <p:sp>
        <p:nvSpPr>
          <p:cNvPr id="74" name="文本占位符 73"/>
          <p:cNvSpPr>
            <a:spLocks noGrp="1"/>
          </p:cNvSpPr>
          <p:nvPr>
            <p:ph type="body" sz="quarter" idx="29"/>
          </p:nvPr>
        </p:nvSpPr>
        <p:spPr/>
        <p:txBody>
          <a:bodyPr/>
          <a:lstStyle/>
          <a:p>
            <a:endParaRPr lang="zh-CN" altLang="en-US"/>
          </a:p>
        </p:txBody>
      </p:sp>
      <p:sp>
        <p:nvSpPr>
          <p:cNvPr id="75" name="文本占位符 74"/>
          <p:cNvSpPr>
            <a:spLocks noGrp="1"/>
          </p:cNvSpPr>
          <p:nvPr>
            <p:ph type="body" sz="quarter" idx="30"/>
          </p:nvPr>
        </p:nvSpPr>
        <p:spPr/>
        <p:txBody>
          <a:bodyPr/>
          <a:lstStyle/>
          <a:p>
            <a:endParaRPr lang="zh-CN" altLang="en-US"/>
          </a:p>
        </p:txBody>
      </p:sp>
      <p:sp>
        <p:nvSpPr>
          <p:cNvPr id="76" name="文本占位符 75"/>
          <p:cNvSpPr>
            <a:spLocks noGrp="1"/>
          </p:cNvSpPr>
          <p:nvPr>
            <p:ph type="body" sz="quarter" idx="31"/>
          </p:nvPr>
        </p:nvSpPr>
        <p:spPr/>
        <p:txBody>
          <a:bodyPr/>
          <a:lstStyle/>
          <a:p>
            <a:endParaRPr lang="zh-CN" altLang="en-US"/>
          </a:p>
        </p:txBody>
      </p:sp>
      <p:sp>
        <p:nvSpPr>
          <p:cNvPr id="77" name="文本占位符 76"/>
          <p:cNvSpPr>
            <a:spLocks noGrp="1"/>
          </p:cNvSpPr>
          <p:nvPr>
            <p:ph type="body" sz="quarter" idx="32"/>
          </p:nvPr>
        </p:nvSpPr>
        <p:spPr/>
        <p:txBody>
          <a:bodyPr/>
          <a:lstStyle/>
          <a:p>
            <a:endParaRPr lang="zh-CN" altLang="en-US"/>
          </a:p>
        </p:txBody>
      </p:sp>
      <p:sp>
        <p:nvSpPr>
          <p:cNvPr id="78" name="文本占位符 77"/>
          <p:cNvSpPr>
            <a:spLocks noGrp="1"/>
          </p:cNvSpPr>
          <p:nvPr>
            <p:ph type="body" sz="quarter" idx="33"/>
          </p:nvPr>
        </p:nvSpPr>
        <p:spPr/>
        <p:txBody>
          <a:bodyPr/>
          <a:lstStyle/>
          <a:p>
            <a:endParaRPr lang="zh-CN" altLang="en-US"/>
          </a:p>
        </p:txBody>
      </p:sp>
      <p:sp>
        <p:nvSpPr>
          <p:cNvPr id="79" name="文本占位符 78"/>
          <p:cNvSpPr>
            <a:spLocks noGrp="1"/>
          </p:cNvSpPr>
          <p:nvPr>
            <p:ph type="body" sz="quarter" idx="34"/>
          </p:nvPr>
        </p:nvSpPr>
        <p:spPr/>
        <p:txBody>
          <a:bodyPr/>
          <a:lstStyle/>
          <a:p>
            <a:endParaRPr lang="zh-CN" altLang="en-US"/>
          </a:p>
        </p:txBody>
      </p:sp>
      <p:sp>
        <p:nvSpPr>
          <p:cNvPr id="80" name="文本占位符 79"/>
          <p:cNvSpPr>
            <a:spLocks noGrp="1"/>
          </p:cNvSpPr>
          <p:nvPr>
            <p:ph type="body" sz="quarter" idx="35"/>
          </p:nvPr>
        </p:nvSpPr>
        <p:spPr/>
        <p:txBody>
          <a:bodyPr/>
          <a:lstStyle/>
          <a:p>
            <a:endParaRPr lang="zh-CN" altLang="en-US"/>
          </a:p>
        </p:txBody>
      </p:sp>
      <p:sp>
        <p:nvSpPr>
          <p:cNvPr id="81" name="文本占位符 80"/>
          <p:cNvSpPr>
            <a:spLocks noGrp="1"/>
          </p:cNvSpPr>
          <p:nvPr>
            <p:ph type="body" sz="quarter" idx="36"/>
          </p:nvPr>
        </p:nvSpPr>
        <p:spPr/>
        <p:txBody>
          <a:bodyPr/>
          <a:lstStyle/>
          <a:p>
            <a:endParaRPr lang="zh-CN" altLang="en-US"/>
          </a:p>
        </p:txBody>
      </p:sp>
      <p:sp>
        <p:nvSpPr>
          <p:cNvPr id="82" name="文本占位符 81"/>
          <p:cNvSpPr>
            <a:spLocks noGrp="1"/>
          </p:cNvSpPr>
          <p:nvPr>
            <p:ph type="body" sz="quarter" idx="37"/>
          </p:nvPr>
        </p:nvSpPr>
        <p:spPr/>
        <p:txBody>
          <a:bodyPr/>
          <a:lstStyle/>
          <a:p>
            <a:endParaRPr lang="zh-CN" altLang="en-US"/>
          </a:p>
        </p:txBody>
      </p:sp>
      <p:sp>
        <p:nvSpPr>
          <p:cNvPr id="83" name="文本占位符 82"/>
          <p:cNvSpPr>
            <a:spLocks noGrp="1"/>
          </p:cNvSpPr>
          <p:nvPr>
            <p:ph type="body" sz="quarter" idx="38"/>
          </p:nvPr>
        </p:nvSpPr>
        <p:spPr/>
        <p:txBody>
          <a:bodyPr/>
          <a:lstStyle/>
          <a:p>
            <a:endParaRPr lang="zh-CN" altLang="en-US"/>
          </a:p>
        </p:txBody>
      </p:sp>
      <p:sp>
        <p:nvSpPr>
          <p:cNvPr id="84" name="文本占位符 83"/>
          <p:cNvSpPr>
            <a:spLocks noGrp="1"/>
          </p:cNvSpPr>
          <p:nvPr>
            <p:ph type="body" sz="quarter" idx="39"/>
          </p:nvPr>
        </p:nvSpPr>
        <p:spPr/>
        <p:txBody>
          <a:bodyPr/>
          <a:lstStyle/>
          <a:p>
            <a:endParaRPr lang="zh-CN" altLang="en-US"/>
          </a:p>
        </p:txBody>
      </p:sp>
      <p:sp>
        <p:nvSpPr>
          <p:cNvPr id="85" name="文本占位符 84"/>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21068972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Discarding the Route Whose Next Hop Is Unreachable (1)</a:t>
            </a:r>
            <a:endParaRPr lang="en-US" altLang="zh-CN" dirty="0">
              <a:sym typeface="Huawei Sans" panose="020C0503030203020204" pitchFamily="34" charset="0"/>
            </a:endParaRPr>
          </a:p>
        </p:txBody>
      </p:sp>
      <p:sp>
        <p:nvSpPr>
          <p:cNvPr id="19" name="文本占位符 18"/>
          <p:cNvSpPr>
            <a:spLocks noGrp="1"/>
          </p:cNvSpPr>
          <p:nvPr>
            <p:ph type="body" sz="quarter" idx="4294967295"/>
          </p:nvPr>
        </p:nvSpPr>
        <p:spPr bwMode="gray">
          <a:xfrm>
            <a:off x="7335924" y="1469882"/>
            <a:ext cx="4405312" cy="4911868"/>
          </a:xfrm>
        </p:spPr>
        <p:txBody>
          <a:bodyPr/>
          <a:lstStyle/>
          <a:p>
            <a:pPr>
              <a:lnSpc>
                <a:spcPct val="125000"/>
              </a:lnSpc>
            </a:pPr>
            <a:r>
              <a:rPr lang="en-US" altLang="zh-CN" sz="1400" dirty="0" smtClean="0">
                <a:sym typeface="Huawei Sans" panose="020C0503030203020204" pitchFamily="34" charset="0"/>
              </a:rPr>
              <a:t>When R4 and R5 advertise the BGP routes 10.0.45.0/24 to AS 200, the </a:t>
            </a:r>
            <a:r>
              <a:rPr lang="en-US" altLang="zh-CN" sz="1400" dirty="0" err="1" smtClean="0">
                <a:sym typeface="Huawei Sans" panose="020C0503030203020204" pitchFamily="34" charset="0"/>
              </a:rPr>
              <a:t>Next_Hop</a:t>
            </a:r>
            <a:r>
              <a:rPr lang="en-US" altLang="zh-CN" sz="1400" dirty="0" smtClean="0">
                <a:sym typeface="Huawei Sans" panose="020C0503030203020204" pitchFamily="34" charset="0"/>
              </a:rPr>
              <a:t> attribute values of the routes are 10.0.24.4 and 10.0.34.5.</a:t>
            </a:r>
          </a:p>
          <a:p>
            <a:pPr>
              <a:lnSpc>
                <a:spcPct val="125000"/>
              </a:lnSpc>
            </a:pPr>
            <a:r>
              <a:rPr lang="en-US" altLang="zh-CN" sz="1400" dirty="0" smtClean="0">
                <a:sym typeface="Huawei Sans" panose="020C0503030203020204" pitchFamily="34" charset="0"/>
              </a:rPr>
              <a:t>R2 and R3 do not modify the </a:t>
            </a:r>
            <a:r>
              <a:rPr lang="en-US" altLang="zh-CN" sz="1400" dirty="0" err="1" smtClean="0">
                <a:sym typeface="Huawei Sans" panose="020C0503030203020204" pitchFamily="34" charset="0"/>
              </a:rPr>
              <a:t>Next_Hop</a:t>
            </a:r>
            <a:r>
              <a:rPr lang="en-US" altLang="zh-CN" sz="1400" dirty="0" smtClean="0">
                <a:sym typeface="Huawei Sans" panose="020C0503030203020204" pitchFamily="34" charset="0"/>
              </a:rPr>
              <a:t> attribute when advertising routes to R1. The next hops of the two BGP routes 10.0.45.0/24 learned by R1 are 10.0.24.4 and 10.0.34.5.</a:t>
            </a:r>
          </a:p>
          <a:p>
            <a:pPr>
              <a:lnSpc>
                <a:spcPct val="125000"/>
              </a:lnSpc>
            </a:pPr>
            <a:r>
              <a:rPr lang="en-US" altLang="zh-CN" sz="1400" dirty="0" smtClean="0">
                <a:sym typeface="Huawei Sans" panose="020C0503030203020204" pitchFamily="34" charset="0"/>
              </a:rPr>
              <a:t>When R1 performs recursive query for next hops of BGP routes, route recursion fails because OSPF is not activated on the interfaces connecting R2 and R3 to external ASs. As a result, the next hop of the BGP route 10.0.45.0/24 on R1 is unreachable.</a:t>
            </a:r>
          </a:p>
          <a:p>
            <a:pPr>
              <a:lnSpc>
                <a:spcPct val="125000"/>
              </a:lnSpc>
            </a:pPr>
            <a:r>
              <a:rPr lang="en-US" altLang="zh-CN" sz="1400" dirty="0" smtClean="0">
                <a:sym typeface="Huawei Sans" panose="020C0503030203020204" pitchFamily="34" charset="0"/>
              </a:rPr>
              <a:t>Run the </a:t>
            </a:r>
            <a:r>
              <a:rPr lang="en-US" altLang="zh-CN" sz="1400" b="1" dirty="0" smtClean="0">
                <a:sym typeface="Huawei Sans" panose="020C0503030203020204" pitchFamily="34" charset="0"/>
              </a:rPr>
              <a:t>display </a:t>
            </a:r>
            <a:r>
              <a:rPr lang="en-US" altLang="zh-CN" sz="1400" b="1" dirty="0" err="1" smtClean="0">
                <a:sym typeface="Huawei Sans" panose="020C0503030203020204" pitchFamily="34" charset="0"/>
              </a:rPr>
              <a:t>bgp</a:t>
            </a:r>
            <a:r>
              <a:rPr lang="en-US" altLang="zh-CN" sz="1400" b="1" dirty="0" smtClean="0">
                <a:sym typeface="Huawei Sans" panose="020C0503030203020204" pitchFamily="34" charset="0"/>
              </a:rPr>
              <a:t> routing </a:t>
            </a:r>
            <a:r>
              <a:rPr lang="en-US" altLang="zh-CN" sz="1400" dirty="0" smtClean="0">
                <a:sym typeface="Huawei Sans" panose="020C0503030203020204" pitchFamily="34" charset="0"/>
              </a:rPr>
              <a:t>command on R1 to check the BGP routing table. The command output shows that the BGP route 10.0.45.0/24 is invalid.</a:t>
            </a:r>
          </a:p>
          <a:p>
            <a:pPr>
              <a:lnSpc>
                <a:spcPct val="125000"/>
              </a:lnSpc>
            </a:pPr>
            <a:endParaRPr lang="zh-CN" altLang="en-US" sz="1400" dirty="0"/>
          </a:p>
        </p:txBody>
      </p:sp>
      <p:sp>
        <p:nvSpPr>
          <p:cNvPr id="3" name="圆角矩形 2"/>
          <p:cNvSpPr/>
          <p:nvPr/>
        </p:nvSpPr>
        <p:spPr bwMode="gray">
          <a:xfrm>
            <a:off x="1173888" y="3303166"/>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048453" y="5148555"/>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6552482" y="5210460"/>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5935802" y="5106732"/>
            <a:ext cx="1367466" cy="1020333"/>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3577904" y="4044390"/>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1087755" y="2995510"/>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647281" y="3622280"/>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263142" y="3622280"/>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3"/>
          </p:cNvCxnSpPr>
          <p:nvPr/>
        </p:nvCxnSpPr>
        <p:spPr bwMode="gray">
          <a:xfrm flipH="1">
            <a:off x="1790492" y="3838013"/>
            <a:ext cx="1871269"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3316544" y="333706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bwMode="gray">
          <a:xfrm>
            <a:off x="507503" y="2961025"/>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046918" y="3622280"/>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9" idx="3"/>
            <a:endCxn id="14" idx="1"/>
          </p:cNvCxnSpPr>
          <p:nvPr/>
        </p:nvCxnSpPr>
        <p:spPr bwMode="gray">
          <a:xfrm>
            <a:off x="4174631" y="3838013"/>
            <a:ext cx="1872287" cy="0"/>
          </a:xfrm>
          <a:prstGeom prst="line">
            <a:avLst/>
          </a:prstGeom>
          <a:noFill/>
          <a:ln w="19050" cap="flat" cmpd="sng" algn="ctr">
            <a:solidFill>
              <a:schemeClr val="bg1">
                <a:lumMod val="50000"/>
              </a:schemeClr>
            </a:solidFill>
            <a:prstDash val="solid"/>
          </a:ln>
          <a:effectLst/>
        </p:spPr>
      </p:cxn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263207" y="5176359"/>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513531" y="5256890"/>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63EC1A45-DE44-4732-A300-8A63DEFB1977}"/>
              </a:ext>
            </a:extLst>
          </p:cNvPr>
          <p:cNvSpPr/>
          <p:nvPr/>
        </p:nvSpPr>
        <p:spPr bwMode="gray">
          <a:xfrm>
            <a:off x="507501" y="5106732"/>
            <a:ext cx="1367466" cy="1020333"/>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 xmlns:a16="http://schemas.microsoft.com/office/drawing/2014/main" id="{94275FFE-3BE6-4C12-8737-FDFE3456C4A2}"/>
              </a:ext>
            </a:extLst>
          </p:cNvPr>
          <p:cNvCxnSpPr>
            <a:stCxn id="10" idx="2"/>
            <a:endCxn id="16" idx="0"/>
          </p:cNvCxnSpPr>
          <p:nvPr/>
        </p:nvCxnSpPr>
        <p:spPr bwMode="gray">
          <a:xfrm>
            <a:off x="1526818" y="4053747"/>
            <a:ext cx="65" cy="1122611"/>
          </a:xfrm>
          <a:prstGeom prst="line">
            <a:avLst/>
          </a:prstGeom>
          <a:noFill/>
          <a:ln w="19050" cap="flat" cmpd="sng" algn="ctr">
            <a:solidFill>
              <a:schemeClr val="bg1">
                <a:lumMod val="50000"/>
              </a:schemeClr>
            </a:solidFill>
            <a:prstDash val="solid"/>
          </a:ln>
          <a:effectLst/>
        </p:spPr>
      </p:cxnSp>
      <p:cxnSp>
        <p:nvCxnSpPr>
          <p:cNvPr id="22" name="直接连接符 21">
            <a:extLst>
              <a:ext uri="{FF2B5EF4-FFF2-40B4-BE49-F238E27FC236}">
                <a16:creationId xmlns="" xmlns:a16="http://schemas.microsoft.com/office/drawing/2014/main" id="{94275FFE-3BE6-4C12-8737-FDFE3456C4A2}"/>
              </a:ext>
            </a:extLst>
          </p:cNvPr>
          <p:cNvCxnSpPr>
            <a:stCxn id="14" idx="2"/>
            <a:endCxn id="4" idx="0"/>
          </p:cNvCxnSpPr>
          <p:nvPr/>
        </p:nvCxnSpPr>
        <p:spPr bwMode="gray">
          <a:xfrm>
            <a:off x="6310593" y="4053748"/>
            <a:ext cx="1535" cy="109480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926915" y="333706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6046918" y="3337060"/>
            <a:ext cx="527350"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1435820" y="524062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5198821" y="524062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连接符 39"/>
          <p:cNvCxnSpPr/>
          <p:nvPr/>
        </p:nvCxnSpPr>
        <p:spPr bwMode="gray">
          <a:xfrm flipH="1">
            <a:off x="2425986" y="3929838"/>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43" name="直接连接符 42"/>
          <p:cNvCxnSpPr/>
          <p:nvPr/>
        </p:nvCxnSpPr>
        <p:spPr bwMode="gray">
          <a:xfrm flipH="1">
            <a:off x="4923602" y="3929838"/>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sp>
        <p:nvSpPr>
          <p:cNvPr id="50" name="矩形 49"/>
          <p:cNvSpPr/>
          <p:nvPr/>
        </p:nvSpPr>
        <p:spPr bwMode="gray">
          <a:xfrm>
            <a:off x="2425985" y="1474239"/>
            <a:ext cx="4927964" cy="1015663"/>
          </a:xfrm>
          <a:prstGeom prst="rect">
            <a:avLst/>
          </a:prstGeom>
          <a:solidFill>
            <a:srgbClr val="F4FBFE"/>
          </a:solidFill>
          <a:ln>
            <a:solidFill>
              <a:srgbClr val="99DFF9"/>
            </a:solidFill>
          </a:ln>
        </p:spPr>
        <p:txBody>
          <a:bodyPr wrap="square">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Total Number of Routes: 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Path/</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  10.0.45.0/24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10.0.24.4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          100        0         100?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10.0.35.5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          100        0         300?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p:nvPr/>
        </p:nvCxnSpPr>
        <p:spPr bwMode="gray">
          <a:xfrm flipH="1">
            <a:off x="1713098" y="4301459"/>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51" name="直接连接符 50"/>
          <p:cNvCxnSpPr/>
          <p:nvPr/>
        </p:nvCxnSpPr>
        <p:spPr bwMode="gray">
          <a:xfrm flipH="1">
            <a:off x="6098676" y="4301459"/>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52" name="Freeform 67"/>
          <p:cNvSpPr/>
          <p:nvPr/>
        </p:nvSpPr>
        <p:spPr bwMode="gray">
          <a:xfrm rot="15896435">
            <a:off x="3478425" y="2688747"/>
            <a:ext cx="941020" cy="685601"/>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3" name="表格 52">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721928505"/>
              </p:ext>
            </p:extLst>
          </p:nvPr>
        </p:nvGraphicFramePr>
        <p:xfrm>
          <a:off x="2157380" y="4257252"/>
          <a:ext cx="1191638" cy="886562"/>
        </p:xfrm>
        <a:graphic>
          <a:graphicData uri="http://schemas.openxmlformats.org/drawingml/2006/table">
            <a:tbl>
              <a:tblPr/>
              <a:tblGrid>
                <a:gridCol w="1191638">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10.0.24.4</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54" name="任意多边形 53"/>
          <p:cNvSpPr/>
          <p:nvPr/>
        </p:nvSpPr>
        <p:spPr bwMode="gray">
          <a:xfrm>
            <a:off x="2200693" y="3994995"/>
            <a:ext cx="1094305" cy="165443"/>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5" name="表格 54">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1402073085"/>
              </p:ext>
            </p:extLst>
          </p:nvPr>
        </p:nvGraphicFramePr>
        <p:xfrm>
          <a:off x="4654997" y="4257252"/>
          <a:ext cx="1191638" cy="886562"/>
        </p:xfrm>
        <a:graphic>
          <a:graphicData uri="http://schemas.openxmlformats.org/drawingml/2006/table">
            <a:tbl>
              <a:tblPr/>
              <a:tblGrid>
                <a:gridCol w="1191638">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10.0.35.5</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56" name="任意多边形 55"/>
          <p:cNvSpPr/>
          <p:nvPr/>
        </p:nvSpPr>
        <p:spPr bwMode="gray">
          <a:xfrm>
            <a:off x="4698309" y="3994995"/>
            <a:ext cx="1094305" cy="165443"/>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p:cNvCxnSpPr/>
          <p:nvPr/>
        </p:nvCxnSpPr>
        <p:spPr bwMode="gray">
          <a:xfrm flipH="1">
            <a:off x="475368" y="1469882"/>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7" name="文本框 46"/>
          <p:cNvSpPr txBox="1"/>
          <p:nvPr/>
        </p:nvSpPr>
        <p:spPr bwMode="gray">
          <a:xfrm>
            <a:off x="920327" y="1315994"/>
            <a:ext cx="1175323" cy="307777"/>
          </a:xfrm>
          <a:prstGeom prst="rect">
            <a:avLst/>
          </a:prstGeom>
          <a:noFill/>
        </p:spPr>
        <p:txBody>
          <a:bodyPr wrap="non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57" name="TextBox 120">
            <a:extLst>
              <a:ext uri="{FF2B5EF4-FFF2-40B4-BE49-F238E27FC236}">
                <a16:creationId xmlns="" xmlns:a16="http://schemas.microsoft.com/office/drawing/2014/main" id="{31930744-3D36-4F81-8426-6F129C1A6804}"/>
              </a:ext>
            </a:extLst>
          </p:cNvPr>
          <p:cNvSpPr txBox="1"/>
          <p:nvPr/>
        </p:nvSpPr>
        <p:spPr bwMode="gray">
          <a:xfrm>
            <a:off x="3165429" y="5819289"/>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连接符 57">
            <a:extLst>
              <a:ext uri="{FF2B5EF4-FFF2-40B4-BE49-F238E27FC236}">
                <a16:creationId xmlns="" xmlns:a16="http://schemas.microsoft.com/office/drawing/2014/main" id="{927AD331-23D3-4BE6-8DF7-31B7006A5D7F}"/>
              </a:ext>
            </a:extLst>
          </p:cNvPr>
          <p:cNvCxnSpPr>
            <a:cxnSpLocks/>
          </p:cNvCxnSpPr>
          <p:nvPr/>
        </p:nvCxnSpPr>
        <p:spPr bwMode="gray">
          <a:xfrm flipV="1">
            <a:off x="1526881" y="5583452"/>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a:extLst>
              <a:ext uri="{FF2B5EF4-FFF2-40B4-BE49-F238E27FC236}">
                <a16:creationId xmlns="" xmlns:a16="http://schemas.microsoft.com/office/drawing/2014/main" id="{927AD331-23D3-4BE6-8DF7-31B7006A5D7F}"/>
              </a:ext>
            </a:extLst>
          </p:cNvPr>
          <p:cNvCxnSpPr>
            <a:cxnSpLocks/>
          </p:cNvCxnSpPr>
          <p:nvPr/>
        </p:nvCxnSpPr>
        <p:spPr bwMode="gray">
          <a:xfrm flipH="1">
            <a:off x="1263141" y="5807706"/>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0" name="直接连接符 59">
            <a:extLst>
              <a:ext uri="{FF2B5EF4-FFF2-40B4-BE49-F238E27FC236}">
                <a16:creationId xmlns="" xmlns:a16="http://schemas.microsoft.com/office/drawing/2014/main" id="{927AD331-23D3-4BE6-8DF7-31B7006A5D7F}"/>
              </a:ext>
            </a:extLst>
          </p:cNvPr>
          <p:cNvCxnSpPr>
            <a:cxnSpLocks/>
          </p:cNvCxnSpPr>
          <p:nvPr/>
        </p:nvCxnSpPr>
        <p:spPr bwMode="gray">
          <a:xfrm flipV="1">
            <a:off x="6318871" y="5557191"/>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6606577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Discarding the Route Whose Next Hop Is Unreachable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bwMode="gray">
          <a:xfrm>
            <a:off x="1370070" y="2749829"/>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244635" y="4595218"/>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6748664" y="4657123"/>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6131984" y="4561543"/>
            <a:ext cx="1367466" cy="102617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3774086" y="3491053"/>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1283937" y="2442173"/>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843463" y="3068943"/>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459324" y="3068943"/>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3"/>
          </p:cNvCxnSpPr>
          <p:nvPr/>
        </p:nvCxnSpPr>
        <p:spPr bwMode="gray">
          <a:xfrm flipH="1">
            <a:off x="1986674" y="3284676"/>
            <a:ext cx="1871269"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3512726" y="2783723"/>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bwMode="gray">
          <a:xfrm>
            <a:off x="703685" y="2407688"/>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243100" y="3068943"/>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9" idx="3"/>
            <a:endCxn id="14" idx="1"/>
          </p:cNvCxnSpPr>
          <p:nvPr/>
        </p:nvCxnSpPr>
        <p:spPr bwMode="gray">
          <a:xfrm>
            <a:off x="4370813" y="3284676"/>
            <a:ext cx="1872287" cy="0"/>
          </a:xfrm>
          <a:prstGeom prst="line">
            <a:avLst/>
          </a:prstGeom>
          <a:noFill/>
          <a:ln w="19050" cap="flat" cmpd="sng" algn="ctr">
            <a:solidFill>
              <a:schemeClr val="bg1">
                <a:lumMod val="50000"/>
              </a:schemeClr>
            </a:solidFill>
            <a:prstDash val="solid"/>
          </a:ln>
          <a:effectLst/>
        </p:spPr>
      </p:cxn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459389" y="4623022"/>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709713" y="4703554"/>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63EC1A45-DE44-4732-A300-8A63DEFB1977}"/>
              </a:ext>
            </a:extLst>
          </p:cNvPr>
          <p:cNvSpPr/>
          <p:nvPr/>
        </p:nvSpPr>
        <p:spPr bwMode="gray">
          <a:xfrm>
            <a:off x="703683" y="4589347"/>
            <a:ext cx="1367466" cy="102617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 xmlns:a16="http://schemas.microsoft.com/office/drawing/2014/main" id="{94275FFE-3BE6-4C12-8737-FDFE3456C4A2}"/>
              </a:ext>
            </a:extLst>
          </p:cNvPr>
          <p:cNvCxnSpPr>
            <a:stCxn id="10" idx="2"/>
            <a:endCxn id="16" idx="0"/>
          </p:cNvCxnSpPr>
          <p:nvPr/>
        </p:nvCxnSpPr>
        <p:spPr bwMode="gray">
          <a:xfrm>
            <a:off x="1723000" y="3500410"/>
            <a:ext cx="65" cy="1122611"/>
          </a:xfrm>
          <a:prstGeom prst="line">
            <a:avLst/>
          </a:prstGeom>
          <a:noFill/>
          <a:ln w="19050" cap="flat" cmpd="sng" algn="ctr">
            <a:solidFill>
              <a:schemeClr val="bg1">
                <a:lumMod val="50000"/>
              </a:schemeClr>
            </a:solidFill>
            <a:prstDash val="solid"/>
          </a:ln>
          <a:effectLst/>
        </p:spPr>
      </p:cxnSp>
      <p:cxnSp>
        <p:nvCxnSpPr>
          <p:cNvPr id="22" name="直接连接符 21">
            <a:extLst>
              <a:ext uri="{FF2B5EF4-FFF2-40B4-BE49-F238E27FC236}">
                <a16:creationId xmlns="" xmlns:a16="http://schemas.microsoft.com/office/drawing/2014/main" id="{94275FFE-3BE6-4C12-8737-FDFE3456C4A2}"/>
              </a:ext>
            </a:extLst>
          </p:cNvPr>
          <p:cNvCxnSpPr>
            <a:stCxn id="14" idx="2"/>
            <a:endCxn id="4" idx="0"/>
          </p:cNvCxnSpPr>
          <p:nvPr/>
        </p:nvCxnSpPr>
        <p:spPr bwMode="gray">
          <a:xfrm>
            <a:off x="6506775" y="3500411"/>
            <a:ext cx="1535" cy="109480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1123097" y="2783723"/>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6244635" y="2783723"/>
            <a:ext cx="527350"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1632002" y="4687291"/>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5395003" y="4687291"/>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连接符 39"/>
          <p:cNvCxnSpPr/>
          <p:nvPr/>
        </p:nvCxnSpPr>
        <p:spPr bwMode="gray">
          <a:xfrm flipH="1">
            <a:off x="2622168" y="3376502"/>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43" name="直接连接符 42"/>
          <p:cNvCxnSpPr/>
          <p:nvPr/>
        </p:nvCxnSpPr>
        <p:spPr bwMode="gray">
          <a:xfrm flipH="1">
            <a:off x="5119784" y="3376502"/>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45" name="直接连接符 44"/>
          <p:cNvCxnSpPr/>
          <p:nvPr/>
        </p:nvCxnSpPr>
        <p:spPr bwMode="gray">
          <a:xfrm flipH="1">
            <a:off x="1909280" y="3748122"/>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51" name="直接连接符 50"/>
          <p:cNvCxnSpPr/>
          <p:nvPr/>
        </p:nvCxnSpPr>
        <p:spPr bwMode="gray">
          <a:xfrm flipH="1">
            <a:off x="6294858" y="3748122"/>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graphicFrame>
        <p:nvGraphicFramePr>
          <p:cNvPr id="42" name="表格 41">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3279472695"/>
              </p:ext>
            </p:extLst>
          </p:nvPr>
        </p:nvGraphicFramePr>
        <p:xfrm>
          <a:off x="2346306" y="3676804"/>
          <a:ext cx="1191638" cy="886562"/>
        </p:xfrm>
        <a:graphic>
          <a:graphicData uri="http://schemas.openxmlformats.org/drawingml/2006/table">
            <a:tbl>
              <a:tblPr/>
              <a:tblGrid>
                <a:gridCol w="1191638">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10.0.2.2</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44" name="任意多边形 43"/>
          <p:cNvSpPr/>
          <p:nvPr/>
        </p:nvSpPr>
        <p:spPr bwMode="gray">
          <a:xfrm>
            <a:off x="2389619" y="3446447"/>
            <a:ext cx="1094305" cy="168332"/>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6" name="表格 45">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2590858558"/>
              </p:ext>
            </p:extLst>
          </p:nvPr>
        </p:nvGraphicFramePr>
        <p:xfrm>
          <a:off x="4843922" y="3676804"/>
          <a:ext cx="1191638" cy="886562"/>
        </p:xfrm>
        <a:graphic>
          <a:graphicData uri="http://schemas.openxmlformats.org/drawingml/2006/table">
            <a:tbl>
              <a:tblPr/>
              <a:tblGrid>
                <a:gridCol w="1191638">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10.0.3.3</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47" name="任意多边形 46"/>
          <p:cNvSpPr/>
          <p:nvPr/>
        </p:nvSpPr>
        <p:spPr bwMode="gray">
          <a:xfrm>
            <a:off x="4887235" y="3446447"/>
            <a:ext cx="1094305" cy="168332"/>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a:off x="2820825" y="1415491"/>
            <a:ext cx="2669701" cy="668837"/>
          </a:xfrm>
          <a:prstGeom prst="rect">
            <a:avLst/>
          </a:prstGeom>
          <a:solidFill>
            <a:srgbClr val="F4FBFE"/>
          </a:solidFill>
          <a:ln>
            <a:solidFill>
              <a:srgbClr val="99DFF9"/>
            </a:solidFill>
          </a:ln>
        </p:spPr>
        <p:txBody>
          <a:bodyPr wrap="square" rtlCol="0" anchor="ctr">
            <a:spAutoFit/>
          </a:bodyPr>
          <a:lstStyle/>
          <a:p>
            <a:pP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10.0.1.1 next-hop-local</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8" name="Freeform 67"/>
          <p:cNvSpPr/>
          <p:nvPr/>
        </p:nvSpPr>
        <p:spPr bwMode="gray">
          <a:xfrm rot="16536017" flipV="1">
            <a:off x="5599907" y="2106340"/>
            <a:ext cx="857199" cy="877070"/>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67"/>
          <p:cNvSpPr/>
          <p:nvPr/>
        </p:nvSpPr>
        <p:spPr bwMode="gray">
          <a:xfrm rot="17059997">
            <a:off x="1849680" y="2166393"/>
            <a:ext cx="941020" cy="685601"/>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占位符 112"/>
          <p:cNvSpPr txBox="1">
            <a:spLocks/>
          </p:cNvSpPr>
          <p:nvPr/>
        </p:nvSpPr>
        <p:spPr bwMode="gray">
          <a:xfrm>
            <a:off x="7723632" y="2084329"/>
            <a:ext cx="4017695" cy="353119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Run the </a:t>
            </a:r>
            <a:r>
              <a:rPr lang="en-US" sz="1399" b="1" dirty="0" smtClean="0">
                <a:latin typeface="Huawei Sans" panose="020C0503030203020204" pitchFamily="34" charset="0"/>
                <a:ea typeface="方正兰亭黑简体" panose="02000000000000000000" pitchFamily="2" charset="-122"/>
                <a:sym typeface="Huawei Sans" panose="020C0503030203020204" pitchFamily="34" charset="0"/>
              </a:rPr>
              <a:t>next-hop-local</a:t>
            </a: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command on R2 and R3 to change the </a:t>
            </a:r>
            <a:r>
              <a:rPr lang="en-US" sz="1399" dirty="0" err="1" smtClean="0">
                <a:latin typeface="Huawei Sans" panose="020C0503030203020204" pitchFamily="34" charset="0"/>
                <a:ea typeface="方正兰亭黑简体" panose="02000000000000000000" pitchFamily="2" charset="-122"/>
                <a:sym typeface="Huawei Sans" panose="020C0503030203020204" pitchFamily="34" charset="0"/>
              </a:rPr>
              <a:t>Next_Hop</a:t>
            </a: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attribute value to the local source address.</a:t>
            </a:r>
            <a:endPar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61938" indent="-261938"/>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When R2 and R3 advertise BGP routes to R1, the </a:t>
            </a:r>
            <a:r>
              <a:rPr lang="en-US" sz="1399" dirty="0" err="1" smtClean="0">
                <a:latin typeface="Huawei Sans" panose="020C0503030203020204" pitchFamily="34" charset="0"/>
                <a:ea typeface="方正兰亭黑简体" panose="02000000000000000000" pitchFamily="2" charset="-122"/>
                <a:sym typeface="Huawei Sans" panose="020C0503030203020204" pitchFamily="34" charset="0"/>
              </a:rPr>
              <a:t>Next_Hop</a:t>
            </a: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attribute values of the routes are changed to 10.0.2.2 and 10.0.3.3.</a:t>
            </a:r>
            <a:endPar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61938" indent="-261938"/>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The two next-hop addresses can be successfully </a:t>
            </a:r>
            <a:r>
              <a:rPr lang="en-US" sz="1399" dirty="0" err="1" smtClean="0">
                <a:latin typeface="Huawei Sans" panose="020C0503030203020204" pitchFamily="34" charset="0"/>
                <a:ea typeface="方正兰亭黑简体" panose="02000000000000000000" pitchFamily="2" charset="-122"/>
                <a:sym typeface="Huawei Sans" panose="020C0503030203020204" pitchFamily="34" charset="0"/>
              </a:rPr>
              <a:t>recursed</a:t>
            </a: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on R1, and the next-hop address of the BGP route becomes reachable.</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2526459" y="5764269"/>
            <a:ext cx="7413187" cy="477583"/>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200"/>
              </a:lnSpc>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Unless </a:t>
            </a:r>
            <a:r>
              <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otherwise specified, </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devices in </a:t>
            </a:r>
            <a:r>
              <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all subsequent cases </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use </a:t>
            </a:r>
            <a:r>
              <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basic </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configuration. </a:t>
            </a:r>
            <a:r>
              <a:rPr lang="en-US" altLang="zh-CN"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In addition to the basic configuration, R2 and R3 are configured</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with </a:t>
            </a:r>
            <a:r>
              <a:rPr lang="en-US" sz="1400" b="1"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peer next-hop-local</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p:cNvCxnSpPr/>
          <p:nvPr/>
        </p:nvCxnSpPr>
        <p:spPr bwMode="gray">
          <a:xfrm flipH="1">
            <a:off x="584552" y="1469882"/>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53" name="文本框 52"/>
          <p:cNvSpPr txBox="1"/>
          <p:nvPr/>
        </p:nvSpPr>
        <p:spPr bwMode="gray">
          <a:xfrm>
            <a:off x="1029511" y="1315994"/>
            <a:ext cx="1175323" cy="307777"/>
          </a:xfrm>
          <a:prstGeom prst="rect">
            <a:avLst/>
          </a:prstGeom>
          <a:noFill/>
        </p:spPr>
        <p:txBody>
          <a:bodyPr wrap="non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65" name="TextBox 120">
            <a:extLst>
              <a:ext uri="{FF2B5EF4-FFF2-40B4-BE49-F238E27FC236}">
                <a16:creationId xmlns="" xmlns:a16="http://schemas.microsoft.com/office/drawing/2014/main" id="{31930744-3D36-4F81-8426-6F129C1A6804}"/>
              </a:ext>
            </a:extLst>
          </p:cNvPr>
          <p:cNvSpPr txBox="1"/>
          <p:nvPr/>
        </p:nvSpPr>
        <p:spPr bwMode="gray">
          <a:xfrm>
            <a:off x="3359184" y="5279944"/>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连接符 65">
            <a:extLst>
              <a:ext uri="{FF2B5EF4-FFF2-40B4-BE49-F238E27FC236}">
                <a16:creationId xmlns="" xmlns:a16="http://schemas.microsoft.com/office/drawing/2014/main" id="{927AD331-23D3-4BE6-8DF7-31B7006A5D7F}"/>
              </a:ext>
            </a:extLst>
          </p:cNvPr>
          <p:cNvCxnSpPr>
            <a:cxnSpLocks/>
          </p:cNvCxnSpPr>
          <p:nvPr/>
        </p:nvCxnSpPr>
        <p:spPr bwMode="gray">
          <a:xfrm flipV="1">
            <a:off x="1720636" y="5044107"/>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7" name="直接连接符 66">
            <a:extLst>
              <a:ext uri="{FF2B5EF4-FFF2-40B4-BE49-F238E27FC236}">
                <a16:creationId xmlns="" xmlns:a16="http://schemas.microsoft.com/office/drawing/2014/main" id="{927AD331-23D3-4BE6-8DF7-31B7006A5D7F}"/>
              </a:ext>
            </a:extLst>
          </p:cNvPr>
          <p:cNvCxnSpPr>
            <a:cxnSpLocks/>
          </p:cNvCxnSpPr>
          <p:nvPr/>
        </p:nvCxnSpPr>
        <p:spPr bwMode="gray">
          <a:xfrm flipH="1">
            <a:off x="1456896" y="5268361"/>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8" name="直接连接符 67">
            <a:extLst>
              <a:ext uri="{FF2B5EF4-FFF2-40B4-BE49-F238E27FC236}">
                <a16:creationId xmlns="" xmlns:a16="http://schemas.microsoft.com/office/drawing/2014/main" id="{927AD331-23D3-4BE6-8DF7-31B7006A5D7F}"/>
              </a:ext>
            </a:extLst>
          </p:cNvPr>
          <p:cNvCxnSpPr>
            <a:cxnSpLocks/>
          </p:cNvCxnSpPr>
          <p:nvPr/>
        </p:nvCxnSpPr>
        <p:spPr bwMode="gray">
          <a:xfrm flipV="1">
            <a:off x="6512626" y="5017846"/>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232092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67"/>
          <p:cNvSpPr/>
          <p:nvPr/>
        </p:nvSpPr>
        <p:spPr bwMode="gray">
          <a:xfrm rot="15896435">
            <a:off x="5142185" y="2497664"/>
            <a:ext cx="664088" cy="685601"/>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Discarding the Route Whose Next Hop Is Unreachable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bwMode="gray">
          <a:xfrm>
            <a:off x="2678364" y="3030239"/>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552929" y="4875627"/>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8056958" y="4937532"/>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7440278" y="4841953"/>
            <a:ext cx="1367466" cy="10302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5082380" y="3771462"/>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2592231" y="2722582"/>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151757" y="3349352"/>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67618" y="3349352"/>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3"/>
          </p:cNvCxnSpPr>
          <p:nvPr/>
        </p:nvCxnSpPr>
        <p:spPr bwMode="gray">
          <a:xfrm flipH="1">
            <a:off x="3294968" y="3565086"/>
            <a:ext cx="1871269"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4821020" y="3064133"/>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bwMode="gray">
          <a:xfrm>
            <a:off x="2011979" y="2688097"/>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551393" y="3349352"/>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9" idx="3"/>
            <a:endCxn id="14" idx="1"/>
          </p:cNvCxnSpPr>
          <p:nvPr/>
        </p:nvCxnSpPr>
        <p:spPr bwMode="gray">
          <a:xfrm>
            <a:off x="5679107" y="3565086"/>
            <a:ext cx="1872287" cy="0"/>
          </a:xfrm>
          <a:prstGeom prst="line">
            <a:avLst/>
          </a:prstGeom>
          <a:noFill/>
          <a:ln w="19050" cap="flat" cmpd="sng" algn="ctr">
            <a:solidFill>
              <a:schemeClr val="bg1">
                <a:lumMod val="50000"/>
              </a:schemeClr>
            </a:solidFill>
            <a:prstDash val="solid"/>
          </a:ln>
          <a:effectLst/>
        </p:spPr>
      </p:cxn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67683" y="4903431"/>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2018007" y="4983963"/>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63EC1A45-DE44-4732-A300-8A63DEFB1977}"/>
              </a:ext>
            </a:extLst>
          </p:cNvPr>
          <p:cNvSpPr/>
          <p:nvPr/>
        </p:nvSpPr>
        <p:spPr bwMode="gray">
          <a:xfrm>
            <a:off x="2011977" y="4869757"/>
            <a:ext cx="1367466" cy="10302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 xmlns:a16="http://schemas.microsoft.com/office/drawing/2014/main" id="{94275FFE-3BE6-4C12-8737-FDFE3456C4A2}"/>
              </a:ext>
            </a:extLst>
          </p:cNvPr>
          <p:cNvCxnSpPr>
            <a:stCxn id="10" idx="2"/>
            <a:endCxn id="16" idx="0"/>
          </p:cNvCxnSpPr>
          <p:nvPr/>
        </p:nvCxnSpPr>
        <p:spPr bwMode="gray">
          <a:xfrm>
            <a:off x="3031294" y="3780820"/>
            <a:ext cx="65" cy="1122611"/>
          </a:xfrm>
          <a:prstGeom prst="line">
            <a:avLst/>
          </a:prstGeom>
          <a:noFill/>
          <a:ln w="19050" cap="flat" cmpd="sng" algn="ctr">
            <a:solidFill>
              <a:schemeClr val="bg1">
                <a:lumMod val="50000"/>
              </a:schemeClr>
            </a:solidFill>
            <a:prstDash val="solid"/>
          </a:ln>
          <a:effectLst/>
        </p:spPr>
      </p:cxnSp>
      <p:cxnSp>
        <p:nvCxnSpPr>
          <p:cNvPr id="22" name="直接连接符 21">
            <a:extLst>
              <a:ext uri="{FF2B5EF4-FFF2-40B4-BE49-F238E27FC236}">
                <a16:creationId xmlns="" xmlns:a16="http://schemas.microsoft.com/office/drawing/2014/main" id="{94275FFE-3BE6-4C12-8737-FDFE3456C4A2}"/>
              </a:ext>
            </a:extLst>
          </p:cNvPr>
          <p:cNvCxnSpPr>
            <a:stCxn id="14" idx="2"/>
            <a:endCxn id="4" idx="0"/>
          </p:cNvCxnSpPr>
          <p:nvPr/>
        </p:nvCxnSpPr>
        <p:spPr bwMode="gray">
          <a:xfrm>
            <a:off x="7815069" y="3780820"/>
            <a:ext cx="1535" cy="109480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2431391" y="3064133"/>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7551394" y="3064133"/>
            <a:ext cx="52888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2940296" y="496770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6703297" y="496770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连接符 39"/>
          <p:cNvCxnSpPr/>
          <p:nvPr/>
        </p:nvCxnSpPr>
        <p:spPr bwMode="gray">
          <a:xfrm flipH="1">
            <a:off x="3930462" y="3656911"/>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43" name="直接连接符 42"/>
          <p:cNvCxnSpPr/>
          <p:nvPr/>
        </p:nvCxnSpPr>
        <p:spPr bwMode="gray">
          <a:xfrm flipH="1">
            <a:off x="6428078" y="3656911"/>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45" name="直接连接符 44"/>
          <p:cNvCxnSpPr/>
          <p:nvPr/>
        </p:nvCxnSpPr>
        <p:spPr bwMode="gray">
          <a:xfrm flipH="1">
            <a:off x="3217574" y="4028531"/>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51" name="直接连接符 50"/>
          <p:cNvCxnSpPr/>
          <p:nvPr/>
        </p:nvCxnSpPr>
        <p:spPr bwMode="gray">
          <a:xfrm flipH="1">
            <a:off x="7603152" y="4028531"/>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graphicFrame>
        <p:nvGraphicFramePr>
          <p:cNvPr id="42" name="表格 41">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1800638066"/>
              </p:ext>
            </p:extLst>
          </p:nvPr>
        </p:nvGraphicFramePr>
        <p:xfrm>
          <a:off x="3654600" y="3957213"/>
          <a:ext cx="1191638" cy="886562"/>
        </p:xfrm>
        <a:graphic>
          <a:graphicData uri="http://schemas.openxmlformats.org/drawingml/2006/table">
            <a:tbl>
              <a:tblPr/>
              <a:tblGrid>
                <a:gridCol w="1191638">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10.0.2.2</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44" name="任意多边形 43"/>
          <p:cNvSpPr/>
          <p:nvPr/>
        </p:nvSpPr>
        <p:spPr bwMode="gray">
          <a:xfrm>
            <a:off x="3697913" y="3694957"/>
            <a:ext cx="1094305" cy="209846"/>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6" name="表格 45">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556734262"/>
              </p:ext>
            </p:extLst>
          </p:nvPr>
        </p:nvGraphicFramePr>
        <p:xfrm>
          <a:off x="6152216" y="3957213"/>
          <a:ext cx="1191638" cy="886562"/>
        </p:xfrm>
        <a:graphic>
          <a:graphicData uri="http://schemas.openxmlformats.org/drawingml/2006/table">
            <a:tbl>
              <a:tblPr/>
              <a:tblGrid>
                <a:gridCol w="1191638">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10.0.3.3</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47" name="任意多边形 46"/>
          <p:cNvSpPr/>
          <p:nvPr/>
        </p:nvSpPr>
        <p:spPr bwMode="gray">
          <a:xfrm>
            <a:off x="6195529" y="3694957"/>
            <a:ext cx="1094305" cy="209846"/>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3843463" y="1387711"/>
            <a:ext cx="5291324" cy="1015266"/>
          </a:xfrm>
          <a:prstGeom prst="rect">
            <a:avLst/>
          </a:prstGeom>
          <a:solidFill>
            <a:srgbClr val="F4FBFE"/>
          </a:solidFill>
          <a:ln>
            <a:solidFill>
              <a:srgbClr val="99DFF9"/>
            </a:solidFill>
          </a:ln>
        </p:spPr>
        <p:txBody>
          <a:bodyPr wrap="square">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Total Number of Routes: 2</a:t>
            </a: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Path/</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*&gt;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  10.0.45.0/24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10.0.2.2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          100        0      100?</a:t>
            </a:r>
          </a:p>
          <a:p>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10.0.3.3</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          100        0      300?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a:xfrm>
            <a:off x="8882641" y="2635947"/>
            <a:ext cx="2870132" cy="1012125"/>
          </a:xfrm>
          <a:prstGeom prst="rect">
            <a:avLst/>
          </a:prstGeom>
        </p:spPr>
        <p:txBody>
          <a:bodyPr/>
          <a:lstStyle/>
          <a:p>
            <a:pPr marL="302279" indent="-302279" defTabSz="914034">
              <a:lnSpc>
                <a:spcPct val="140000"/>
              </a:lnSpc>
              <a:spcBef>
                <a:spcPts val="792"/>
              </a:spcBef>
              <a:buFont typeface="Arial" panose="020B0604020202020204" pitchFamily="34" charset="0"/>
              <a:buChar char="•"/>
            </a:pP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51"/>
          <p:cNvSpPr/>
          <p:nvPr/>
        </p:nvSpPr>
        <p:spPr bwMode="gray">
          <a:xfrm>
            <a:off x="6319430" y="2452778"/>
            <a:ext cx="4571240" cy="856666"/>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ts val="2200"/>
              </a:lnSpc>
              <a:spcBef>
                <a:spcPts val="0"/>
              </a:spcBef>
              <a:spcAft>
                <a:spcPts val="0"/>
              </a:spcAft>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Run the </a:t>
            </a:r>
            <a:r>
              <a:rPr lang="en-US" sz="1400" b="1"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display </a:t>
            </a:r>
            <a:r>
              <a:rPr lang="en-US" sz="1400" b="1"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400" b="1"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routing</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command on R1 to check the BGP routing table. The command output shows that the BGP route 10.0.45.0/24 is valid.</a:t>
            </a:r>
            <a:endPar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直接箭头连接符 52"/>
          <p:cNvCxnSpPr>
            <a:stCxn id="52" idx="1"/>
            <a:endCxn id="9" idx="0"/>
          </p:cNvCxnSpPr>
          <p:nvPr/>
        </p:nvCxnSpPr>
        <p:spPr bwMode="gray">
          <a:xfrm flipH="1">
            <a:off x="5415432" y="2881111"/>
            <a:ext cx="903998" cy="468241"/>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bwMode="gray">
          <a:xfrm flipH="1">
            <a:off x="584552" y="1469882"/>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55" name="文本框 54"/>
          <p:cNvSpPr txBox="1"/>
          <p:nvPr/>
        </p:nvSpPr>
        <p:spPr bwMode="gray">
          <a:xfrm>
            <a:off x="1029511" y="1315994"/>
            <a:ext cx="1175323" cy="307777"/>
          </a:xfrm>
          <a:prstGeom prst="rect">
            <a:avLst/>
          </a:prstGeom>
          <a:noFill/>
        </p:spPr>
        <p:txBody>
          <a:bodyPr wrap="non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48" name="圆角矩形 47"/>
          <p:cNvSpPr/>
          <p:nvPr/>
        </p:nvSpPr>
        <p:spPr bwMode="gray">
          <a:xfrm>
            <a:off x="1152685" y="5992100"/>
            <a:ext cx="10093069" cy="398422"/>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ts val="2200"/>
              </a:lnSpc>
              <a:spcBef>
                <a:spcPts val="0"/>
              </a:spcBef>
              <a:spcAft>
                <a:spcPts val="0"/>
              </a:spcAft>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Why is the BGP route with the next hop of 10.0.2.2 the optimal route when next hops of two BGP routes are reachable?</a:t>
            </a: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Box 120">
            <a:extLst>
              <a:ext uri="{FF2B5EF4-FFF2-40B4-BE49-F238E27FC236}">
                <a16:creationId xmlns="" xmlns:a16="http://schemas.microsoft.com/office/drawing/2014/main" id="{31930744-3D36-4F81-8426-6F129C1A6804}"/>
              </a:ext>
            </a:extLst>
          </p:cNvPr>
          <p:cNvSpPr txBox="1"/>
          <p:nvPr/>
        </p:nvSpPr>
        <p:spPr bwMode="gray">
          <a:xfrm>
            <a:off x="4669905" y="5564446"/>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连接符 65">
            <a:extLst>
              <a:ext uri="{FF2B5EF4-FFF2-40B4-BE49-F238E27FC236}">
                <a16:creationId xmlns="" xmlns:a16="http://schemas.microsoft.com/office/drawing/2014/main" id="{927AD331-23D3-4BE6-8DF7-31B7006A5D7F}"/>
              </a:ext>
            </a:extLst>
          </p:cNvPr>
          <p:cNvCxnSpPr>
            <a:cxnSpLocks/>
          </p:cNvCxnSpPr>
          <p:nvPr/>
        </p:nvCxnSpPr>
        <p:spPr bwMode="gray">
          <a:xfrm flipV="1">
            <a:off x="3031357" y="5328609"/>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7" name="直接连接符 66">
            <a:extLst>
              <a:ext uri="{FF2B5EF4-FFF2-40B4-BE49-F238E27FC236}">
                <a16:creationId xmlns="" xmlns:a16="http://schemas.microsoft.com/office/drawing/2014/main" id="{927AD331-23D3-4BE6-8DF7-31B7006A5D7F}"/>
              </a:ext>
            </a:extLst>
          </p:cNvPr>
          <p:cNvCxnSpPr>
            <a:cxnSpLocks/>
          </p:cNvCxnSpPr>
          <p:nvPr/>
        </p:nvCxnSpPr>
        <p:spPr bwMode="gray">
          <a:xfrm flipH="1">
            <a:off x="2767617" y="5552863"/>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8" name="直接连接符 67">
            <a:extLst>
              <a:ext uri="{FF2B5EF4-FFF2-40B4-BE49-F238E27FC236}">
                <a16:creationId xmlns="" xmlns:a16="http://schemas.microsoft.com/office/drawing/2014/main" id="{927AD331-23D3-4BE6-8DF7-31B7006A5D7F}"/>
              </a:ext>
            </a:extLst>
          </p:cNvPr>
          <p:cNvCxnSpPr>
            <a:cxnSpLocks/>
          </p:cNvCxnSpPr>
          <p:nvPr/>
        </p:nvCxnSpPr>
        <p:spPr bwMode="gray">
          <a:xfrm flipV="1">
            <a:off x="7823347" y="5302348"/>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9271815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2"/>
            <a:ext cx="11306175" cy="5139297"/>
          </a:xfrm>
        </p:spPr>
        <p:txBody>
          <a:bodyPr/>
          <a:lstStyle/>
          <a:p>
            <a:pPr marL="0" indent="0">
              <a:buNone/>
            </a:pPr>
            <a:r>
              <a:rPr lang="en-US" altLang="zh-CN" sz="1400" dirty="0" smtClean="0">
                <a:sym typeface="Huawei Sans" panose="020C0503030203020204" pitchFamily="34" charset="0"/>
              </a:rPr>
              <a:t>When multiple routes to the same destination network segment exist, BGP selects routes in the following sequence:</a:t>
            </a:r>
          </a:p>
          <a:p>
            <a:pPr marL="403039" lvl="1" indent="0">
              <a:buNone/>
            </a:pPr>
            <a:r>
              <a:rPr lang="en-US" altLang="zh-CN" sz="1200" dirty="0" smtClean="0">
                <a:sym typeface="Huawei Sans" panose="020C0503030203020204" pitchFamily="34" charset="0"/>
              </a:rPr>
              <a:t>Discards the route whose next hop is unreachable.</a:t>
            </a:r>
          </a:p>
          <a:p>
            <a:pPr lvl="1">
              <a:buFont typeface="+mj-lt"/>
              <a:buAutoNum type="arabicPeriod"/>
            </a:pPr>
            <a:r>
              <a:rPr lang="en-US" altLang="zh-CN" sz="1200" b="1" dirty="0" smtClean="0">
                <a:solidFill>
                  <a:srgbClr val="EC7061"/>
                </a:solidFill>
                <a:sym typeface="Huawei Sans" panose="020C0503030203020204" pitchFamily="34" charset="0"/>
              </a:rPr>
              <a:t>Prefers the route with the largest Preferred-Value attribute value.</a:t>
            </a:r>
          </a:p>
          <a:p>
            <a:pPr lvl="1">
              <a:buFont typeface="+mj-lt"/>
              <a:buAutoNum type="arabicPeriod"/>
            </a:pPr>
            <a:r>
              <a:rPr lang="en-US" altLang="zh-CN" sz="1200" dirty="0" smtClean="0">
                <a:sym typeface="Huawei Sans" panose="020C0503030203020204" pitchFamily="34" charset="0"/>
              </a:rPr>
              <a:t>Prefers the route with the largest </a:t>
            </a:r>
            <a:r>
              <a:rPr lang="en-US" altLang="zh-CN" sz="1200" dirty="0" err="1" smtClean="0">
                <a:sym typeface="Huawei Sans" panose="020C0503030203020204" pitchFamily="34" charset="0"/>
              </a:rPr>
              <a:t>Local_Preference</a:t>
            </a:r>
            <a:r>
              <a:rPr lang="en-US" altLang="zh-CN" sz="1200" dirty="0" smtClean="0">
                <a:sym typeface="Huawei Sans" panose="020C0503030203020204" pitchFamily="34" charset="0"/>
              </a:rPr>
              <a:t> value.</a:t>
            </a:r>
          </a:p>
          <a:p>
            <a:pPr lvl="1">
              <a:buFont typeface="+mj-lt"/>
              <a:buAutoNum type="arabicPeriod"/>
            </a:pPr>
            <a:r>
              <a:rPr lang="en-US" altLang="zh-CN" sz="1200" dirty="0" smtClean="0">
                <a:sym typeface="Huawei Sans" panose="020C0503030203020204" pitchFamily="34" charset="0"/>
              </a:rPr>
              <a:t>Prefers the locally originated BGP route, which takes precedence over the route learned from a peer. The locally summarized route, automatically summarized route, route learned by using the </a:t>
            </a:r>
            <a:r>
              <a:rPr lang="en-US" altLang="zh-CN" sz="1200" b="1" dirty="0" smtClean="0">
                <a:sym typeface="Huawei Sans" panose="020C0503030203020204" pitchFamily="34" charset="0"/>
              </a:rPr>
              <a:t>network</a:t>
            </a:r>
            <a:r>
              <a:rPr lang="en-US" altLang="zh-CN" sz="1200" dirty="0" smtClean="0">
                <a:sym typeface="Huawei Sans" panose="020C0503030203020204" pitchFamily="34" charset="0"/>
              </a:rPr>
              <a:t> command, route learned by using the </a:t>
            </a:r>
            <a:r>
              <a:rPr lang="en-US" altLang="zh-CN" sz="1200" b="1" dirty="0" smtClean="0">
                <a:sym typeface="Huawei Sans" panose="020C0503030203020204" pitchFamily="34" charset="0"/>
              </a:rPr>
              <a:t>import-route</a:t>
            </a:r>
            <a:r>
              <a:rPr lang="en-US" altLang="zh-CN" sz="1200" dirty="0" smtClean="0">
                <a:sym typeface="Huawei Sans" panose="020C0503030203020204" pitchFamily="34" charset="0"/>
              </a:rPr>
              <a:t> command, and route learned from a peer are in descending order of priority.</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AS_Path</a:t>
            </a:r>
            <a:r>
              <a:rPr lang="en-US" altLang="zh-CN" sz="1200" dirty="0" smtClean="0">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AS_Path</a:t>
            </a:r>
            <a:r>
              <a:rPr lang="en-US" altLang="zh-CN" sz="1200" dirty="0" smtClean="0">
                <a:sym typeface="Huawei Sans" panose="020C0503030203020204" pitchFamily="34" charset="0"/>
              </a:rPr>
              <a:t>. The routes with Origin attributes of IGP, EGP, and Incomplete are in descending order of priority.</a:t>
            </a:r>
          </a:p>
          <a:p>
            <a:pPr lvl="1">
              <a:buFont typeface="+mj-lt"/>
              <a:buAutoNum type="arabicPeriod"/>
            </a:pPr>
            <a:r>
              <a:rPr lang="en-US" altLang="zh-CN" sz="1200" dirty="0" smtClean="0">
                <a:sym typeface="Huawei Sans" panose="020C0503030203020204" pitchFamily="34" charset="0"/>
              </a:rPr>
              <a:t>Prefers the route with the lowest MED.</a:t>
            </a:r>
          </a:p>
          <a:p>
            <a:pPr lvl="1">
              <a:buFont typeface="+mj-lt"/>
              <a:buAutoNum type="arabicPeriod"/>
            </a:pPr>
            <a:r>
              <a:rPr lang="en-US" altLang="zh-CN" sz="1200" dirty="0" smtClean="0">
                <a:sym typeface="Huawei Sans" panose="020C0503030203020204" pitchFamily="34" charset="0"/>
              </a:rPr>
              <a:t>Prefers routes learned from EBGP peers to routes learned from IBGP peers.</a:t>
            </a:r>
          </a:p>
          <a:p>
            <a:pPr lvl="1">
              <a:buFont typeface="+mj-lt"/>
              <a:buAutoNum type="arabicPeriod"/>
            </a:pPr>
            <a:r>
              <a:rPr lang="en-US" altLang="zh-CN" sz="1200" dirty="0" smtClean="0">
                <a:sym typeface="Huawei Sans" panose="020C0503030203020204" pitchFamily="34" charset="0"/>
              </a:rPr>
              <a:t>Prefers the route with the smallest IGP metric to the next hop.</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Cluster_List</a:t>
            </a:r>
            <a:r>
              <a:rPr lang="en-US" altLang="zh-CN" sz="1200" dirty="0" smtClean="0">
                <a:sym typeface="Huawei Sans" panose="020C0503030203020204" pitchFamily="34" charset="0"/>
              </a:rPr>
              <a:t> length.</a:t>
            </a:r>
          </a:p>
          <a:p>
            <a:pPr lvl="1">
              <a:buFont typeface="+mj-lt"/>
              <a:buAutoNum type="arabicPeriod"/>
            </a:pPr>
            <a:r>
              <a:rPr lang="en-US" altLang="zh-CN" sz="1200" dirty="0" smtClean="0">
                <a:sym typeface="Huawei Sans" panose="020C0503030203020204" pitchFamily="34" charset="0"/>
              </a:rPr>
              <a:t>Prefers the route advertised by the device with the smallest router ID (</a:t>
            </a:r>
            <a:r>
              <a:rPr lang="en-US" altLang="zh-CN" sz="1200" dirty="0" err="1" smtClean="0">
                <a:sym typeface="Huawei Sans" panose="020C0503030203020204" pitchFamily="34" charset="0"/>
              </a:rPr>
              <a:t>Originator_ID</a:t>
            </a:r>
            <a:r>
              <a:rPr lang="en-US" altLang="zh-CN" sz="1200" dirty="0" smtClean="0">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learned from the peer with the smallest IP address.</a:t>
            </a:r>
          </a:p>
          <a:p>
            <a:endParaRPr lang="zh-CN" altLang="en-US" sz="1400" dirty="0"/>
          </a:p>
        </p:txBody>
      </p:sp>
      <p:sp>
        <p:nvSpPr>
          <p:cNvPr id="2" name="标题 1"/>
          <p:cNvSpPr>
            <a:spLocks noGrp="1"/>
          </p:cNvSpPr>
          <p:nvPr>
            <p:ph type="title"/>
          </p:nvPr>
        </p:nvSpPr>
        <p:spPr/>
        <p:txBody>
          <a:bodyPr/>
          <a:lstStyle/>
          <a:p>
            <a:r>
              <a:rPr lang="en-US" smtClean="0">
                <a:sym typeface="Huawei Sans" panose="020C0503030203020204" pitchFamily="34" charset="0"/>
              </a:rPr>
              <a:t>Rules for Selecting a Preferred BGP Route</a:t>
            </a:r>
            <a:endParaRPr lang="en-US" dirty="0">
              <a:sym typeface="Huawei Sans" panose="020C0503030203020204" pitchFamily="34" charset="0"/>
            </a:endParaRPr>
          </a:p>
        </p:txBody>
      </p:sp>
    </p:spTree>
    <p:extLst>
      <p:ext uri="{BB962C8B-B14F-4D97-AF65-F5344CB8AC3E}">
        <p14:creationId xmlns:p14="http://schemas.microsoft.com/office/powerpoint/2010/main" val="353731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Changing the Preferred-Value Attribute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bwMode="gray">
          <a:xfrm>
            <a:off x="1519479" y="2760236"/>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394044" y="4605625"/>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6898073" y="4667530"/>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6281392" y="4571950"/>
            <a:ext cx="1367466" cy="1036619"/>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3923495" y="3501460"/>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1433345" y="2452580"/>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992872" y="3079350"/>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608733" y="3079350"/>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3"/>
          </p:cNvCxnSpPr>
          <p:nvPr/>
        </p:nvCxnSpPr>
        <p:spPr bwMode="gray">
          <a:xfrm flipH="1">
            <a:off x="2136083" y="3295083"/>
            <a:ext cx="1871269"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3662135" y="279413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bwMode="gray">
          <a:xfrm>
            <a:off x="853093" y="2418095"/>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392508" y="3079350"/>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9" idx="3"/>
            <a:endCxn id="14" idx="1"/>
          </p:cNvCxnSpPr>
          <p:nvPr/>
        </p:nvCxnSpPr>
        <p:spPr bwMode="gray">
          <a:xfrm>
            <a:off x="4520221" y="3295083"/>
            <a:ext cx="1872287" cy="0"/>
          </a:xfrm>
          <a:prstGeom prst="line">
            <a:avLst/>
          </a:prstGeom>
          <a:noFill/>
          <a:ln w="19050" cap="flat" cmpd="sng" algn="ctr">
            <a:solidFill>
              <a:schemeClr val="bg1">
                <a:lumMod val="50000"/>
              </a:schemeClr>
            </a:solidFill>
            <a:prstDash val="solid"/>
          </a:ln>
          <a:effectLst/>
        </p:spPr>
      </p:cxn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608798" y="4633429"/>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859122" y="4713960"/>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63EC1A45-DE44-4732-A300-8A63DEFB1977}"/>
              </a:ext>
            </a:extLst>
          </p:cNvPr>
          <p:cNvSpPr/>
          <p:nvPr/>
        </p:nvSpPr>
        <p:spPr bwMode="gray">
          <a:xfrm>
            <a:off x="853092" y="4599754"/>
            <a:ext cx="1367466" cy="1036619"/>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 xmlns:a16="http://schemas.microsoft.com/office/drawing/2014/main" id="{94275FFE-3BE6-4C12-8737-FDFE3456C4A2}"/>
              </a:ext>
            </a:extLst>
          </p:cNvPr>
          <p:cNvCxnSpPr>
            <a:stCxn id="10" idx="2"/>
            <a:endCxn id="16" idx="0"/>
          </p:cNvCxnSpPr>
          <p:nvPr/>
        </p:nvCxnSpPr>
        <p:spPr bwMode="gray">
          <a:xfrm>
            <a:off x="1872408" y="3510817"/>
            <a:ext cx="65" cy="1122611"/>
          </a:xfrm>
          <a:prstGeom prst="line">
            <a:avLst/>
          </a:prstGeom>
          <a:noFill/>
          <a:ln w="19050" cap="flat" cmpd="sng" algn="ctr">
            <a:solidFill>
              <a:schemeClr val="bg1">
                <a:lumMod val="50000"/>
              </a:schemeClr>
            </a:solidFill>
            <a:prstDash val="solid"/>
          </a:ln>
          <a:effectLst/>
        </p:spPr>
      </p:cxnSp>
      <p:cxnSp>
        <p:nvCxnSpPr>
          <p:cNvPr id="22" name="直接连接符 21">
            <a:extLst>
              <a:ext uri="{FF2B5EF4-FFF2-40B4-BE49-F238E27FC236}">
                <a16:creationId xmlns="" xmlns:a16="http://schemas.microsoft.com/office/drawing/2014/main" id="{94275FFE-3BE6-4C12-8737-FDFE3456C4A2}"/>
              </a:ext>
            </a:extLst>
          </p:cNvPr>
          <p:cNvCxnSpPr>
            <a:stCxn id="14" idx="2"/>
            <a:endCxn id="4" idx="0"/>
          </p:cNvCxnSpPr>
          <p:nvPr/>
        </p:nvCxnSpPr>
        <p:spPr bwMode="gray">
          <a:xfrm>
            <a:off x="6656183" y="3510818"/>
            <a:ext cx="1535" cy="109480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1272506" y="279413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6369395" y="2794130"/>
            <a:ext cx="552000"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1781410" y="469769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5544411" y="469769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p:cNvCxnSpPr/>
          <p:nvPr/>
        </p:nvCxnSpPr>
        <p:spPr bwMode="gray">
          <a:xfrm flipH="1">
            <a:off x="2771576" y="3386908"/>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2" name="直接连接符 31"/>
          <p:cNvCxnSpPr/>
          <p:nvPr/>
        </p:nvCxnSpPr>
        <p:spPr bwMode="gray">
          <a:xfrm flipH="1">
            <a:off x="5269193" y="3386908"/>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33" name="直接连接符 32"/>
          <p:cNvCxnSpPr/>
          <p:nvPr/>
        </p:nvCxnSpPr>
        <p:spPr bwMode="gray">
          <a:xfrm flipH="1">
            <a:off x="2058689" y="3758529"/>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4" name="直接连接符 33"/>
          <p:cNvCxnSpPr/>
          <p:nvPr/>
        </p:nvCxnSpPr>
        <p:spPr bwMode="gray">
          <a:xfrm flipH="1">
            <a:off x="6444267" y="3758529"/>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9" name="矩形 38"/>
          <p:cNvSpPr/>
          <p:nvPr/>
        </p:nvSpPr>
        <p:spPr bwMode="gray">
          <a:xfrm>
            <a:off x="3777357" y="1495486"/>
            <a:ext cx="2781226" cy="668837"/>
          </a:xfrm>
          <a:prstGeom prst="rect">
            <a:avLst/>
          </a:prstGeom>
          <a:solidFill>
            <a:srgbClr val="F4FBFE"/>
          </a:solidFill>
          <a:ln>
            <a:solidFill>
              <a:srgbClr val="99DFF9"/>
            </a:solidFill>
          </a:ln>
        </p:spPr>
        <p:txBody>
          <a:bodyPr wrap="square" rtlCol="0" anchor="ctr">
            <a:spAutoFit/>
          </a:bodyPr>
          <a:lstStyle/>
          <a:p>
            <a:pP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10.0.3.3  preferred-value 100</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2" name="文本占位符 112"/>
          <p:cNvSpPr txBox="1">
            <a:spLocks/>
          </p:cNvSpPr>
          <p:nvPr/>
        </p:nvSpPr>
        <p:spPr bwMode="gray">
          <a:xfrm>
            <a:off x="7723632" y="2418095"/>
            <a:ext cx="4017695" cy="3190474"/>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Run the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preferred-value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command to change the Preferred-Value attribute value of the BGP route advertised by R3 to 100, which takes precedence over the BGP route with the default Preferred-Value attribute value advertised by R2. Then R1 preferentially selects the BGP route 10.0.45.0/24 advertised by 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p:nvPr/>
        </p:nvCxnSpPr>
        <p:spPr bwMode="gray">
          <a:xfrm flipH="1">
            <a:off x="626806" y="1693962"/>
            <a:ext cx="333824" cy="0"/>
          </a:xfrm>
          <a:prstGeom prst="line">
            <a:avLst/>
          </a:prstGeom>
          <a:ln w="19050">
            <a:solidFill>
              <a:srgbClr val="00B050"/>
            </a:solidFill>
            <a:prstDash val="sysDash"/>
            <a:headEnd type="triangl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bwMode="gray">
          <a:xfrm>
            <a:off x="956030" y="1513707"/>
            <a:ext cx="3012315" cy="360000"/>
          </a:xfrm>
          <a:prstGeom prst="rect">
            <a:avLst/>
          </a:prstGeom>
          <a:noFill/>
        </p:spPr>
        <p:txBody>
          <a:bodyPr wrap="square" rtlCol="0" anchor="ctr" anchorCtr="0">
            <a:no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R1 sends data packets to 10.0.45.0/24.</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46" name="直接连接符 45"/>
          <p:cNvCxnSpPr/>
          <p:nvPr/>
        </p:nvCxnSpPr>
        <p:spPr bwMode="gray">
          <a:xfrm>
            <a:off x="5124436" y="3603558"/>
            <a:ext cx="839950" cy="0"/>
          </a:xfrm>
          <a:prstGeom prst="line">
            <a:avLst/>
          </a:prstGeom>
          <a:ln w="19050">
            <a:solidFill>
              <a:srgbClr val="00B05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bwMode="gray">
          <a:xfrm flipV="1">
            <a:off x="6126609" y="3758528"/>
            <a:ext cx="0" cy="663047"/>
          </a:xfrm>
          <a:prstGeom prst="line">
            <a:avLst/>
          </a:prstGeom>
          <a:ln w="19050">
            <a:solidFill>
              <a:srgbClr val="00B050"/>
            </a:solidFill>
            <a:prstDash val="sysDash"/>
            <a:headEnd type="triangl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bwMode="gray">
          <a:xfrm flipH="1">
            <a:off x="626806" y="1924509"/>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7" name="文本框 46"/>
          <p:cNvSpPr txBox="1"/>
          <p:nvPr/>
        </p:nvSpPr>
        <p:spPr bwMode="gray">
          <a:xfrm>
            <a:off x="956030" y="1758714"/>
            <a:ext cx="2160000" cy="360000"/>
          </a:xfrm>
          <a:prstGeom prst="rect">
            <a:avLst/>
          </a:prstGeom>
          <a:noFill/>
        </p:spPr>
        <p:txBody>
          <a:bodyPr wrap="square" rtlCol="0" anchor="ctr" anchorCtr="0">
            <a:no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41" name="Freeform 67"/>
          <p:cNvSpPr/>
          <p:nvPr/>
        </p:nvSpPr>
        <p:spPr bwMode="gray">
          <a:xfrm rot="17059997">
            <a:off x="3957867" y="2263608"/>
            <a:ext cx="941020" cy="685601"/>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120">
            <a:extLst>
              <a:ext uri="{FF2B5EF4-FFF2-40B4-BE49-F238E27FC236}">
                <a16:creationId xmlns="" xmlns:a16="http://schemas.microsoft.com/office/drawing/2014/main" id="{31930744-3D36-4F81-8426-6F129C1A6804}"/>
              </a:ext>
            </a:extLst>
          </p:cNvPr>
          <p:cNvSpPr txBox="1"/>
          <p:nvPr/>
        </p:nvSpPr>
        <p:spPr bwMode="gray">
          <a:xfrm>
            <a:off x="3496465" y="5300792"/>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直接连接符 58">
            <a:extLst>
              <a:ext uri="{FF2B5EF4-FFF2-40B4-BE49-F238E27FC236}">
                <a16:creationId xmlns="" xmlns:a16="http://schemas.microsoft.com/office/drawing/2014/main" id="{927AD331-23D3-4BE6-8DF7-31B7006A5D7F}"/>
              </a:ext>
            </a:extLst>
          </p:cNvPr>
          <p:cNvCxnSpPr>
            <a:cxnSpLocks/>
          </p:cNvCxnSpPr>
          <p:nvPr/>
        </p:nvCxnSpPr>
        <p:spPr bwMode="gray">
          <a:xfrm flipV="1">
            <a:off x="1857917" y="5064955"/>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0" name="直接连接符 59">
            <a:extLst>
              <a:ext uri="{FF2B5EF4-FFF2-40B4-BE49-F238E27FC236}">
                <a16:creationId xmlns="" xmlns:a16="http://schemas.microsoft.com/office/drawing/2014/main" id="{927AD331-23D3-4BE6-8DF7-31B7006A5D7F}"/>
              </a:ext>
            </a:extLst>
          </p:cNvPr>
          <p:cNvCxnSpPr>
            <a:cxnSpLocks/>
          </p:cNvCxnSpPr>
          <p:nvPr/>
        </p:nvCxnSpPr>
        <p:spPr bwMode="gray">
          <a:xfrm flipH="1">
            <a:off x="1594177" y="5289209"/>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1" name="直接连接符 60">
            <a:extLst>
              <a:ext uri="{FF2B5EF4-FFF2-40B4-BE49-F238E27FC236}">
                <a16:creationId xmlns="" xmlns:a16="http://schemas.microsoft.com/office/drawing/2014/main" id="{927AD331-23D3-4BE6-8DF7-31B7006A5D7F}"/>
              </a:ext>
            </a:extLst>
          </p:cNvPr>
          <p:cNvCxnSpPr>
            <a:cxnSpLocks/>
          </p:cNvCxnSpPr>
          <p:nvPr/>
        </p:nvCxnSpPr>
        <p:spPr bwMode="gray">
          <a:xfrm flipV="1">
            <a:off x="6649907" y="5038694"/>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42786638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Checking the BGP Routing Table of R1</a:t>
            </a:r>
            <a:endParaRPr lang="en-US" altLang="zh-CN" dirty="0">
              <a:sym typeface="Huawei Sans" panose="020C0503030203020204" pitchFamily="34" charset="0"/>
            </a:endParaRPr>
          </a:p>
        </p:txBody>
      </p:sp>
      <p:sp>
        <p:nvSpPr>
          <p:cNvPr id="4" name="矩形 3"/>
          <p:cNvSpPr/>
          <p:nvPr/>
        </p:nvSpPr>
        <p:spPr bwMode="gray">
          <a:xfrm>
            <a:off x="2971453" y="1842669"/>
            <a:ext cx="6542417" cy="2913618"/>
          </a:xfrm>
          <a:prstGeom prst="rect">
            <a:avLst/>
          </a:prstGeom>
          <a:solidFill>
            <a:srgbClr val="F4FBFE"/>
          </a:solidFill>
          <a:ln>
            <a:solidFill>
              <a:srgbClr val="99DFF9"/>
            </a:solidFill>
          </a:ln>
        </p:spPr>
        <p:txBody>
          <a:bodyPr wrap="square">
            <a:spAutoFit/>
          </a:bodyPr>
          <a:lstStyle/>
          <a:p>
            <a:pP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 display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bgp</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routing-table </a:t>
            </a:r>
          </a:p>
          <a:p>
            <a:pP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Local router ID is 10.0.1.1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Status codes: * - valid, &gt; - best, d - damped,</a:t>
            </a:r>
          </a:p>
          <a:p>
            <a:pP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h - history,  i - internal, s - suppressed, S - Stale</a:t>
            </a:r>
          </a:p>
          <a:p>
            <a:pP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Origin : i - IGP, e - EGP, ? - incomplete</a:t>
            </a:r>
          </a:p>
          <a:p>
            <a:pPr>
              <a:lnSpc>
                <a:spcPts val="2200"/>
              </a:lnSpc>
            </a:pP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Total Number of Routes: 4</a:t>
            </a:r>
          </a:p>
          <a:p>
            <a:pP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MED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Path/</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2200"/>
              </a:lnSpc>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*&gt;i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    	</a:t>
            </a: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10.0.3.3</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0                     	</a:t>
            </a: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300 i</a:t>
            </a:r>
          </a:p>
          <a:p>
            <a:pP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i                      	10.0.2.2         0                     	  0      	100 i</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占位符 112"/>
          <p:cNvSpPr txBox="1">
            <a:spLocks/>
          </p:cNvSpPr>
          <p:nvPr/>
        </p:nvSpPr>
        <p:spPr bwMode="gray">
          <a:xfrm>
            <a:off x="446089" y="5547756"/>
            <a:ext cx="11299824" cy="833994"/>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buNone/>
            </a:pP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The BGP route advertised by R3 at 10.0.3.3 has a higher Preferred-Value attribute value (100), so R1 prefers the BGP route 10.0.45.0/24 advertised by R3.</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793966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0" indent="0">
              <a:buNone/>
            </a:pPr>
            <a:r>
              <a:rPr lang="en-US" altLang="zh-CN" sz="1400" dirty="0" smtClean="0">
                <a:sym typeface="Huawei Sans" panose="020C0503030203020204" pitchFamily="34" charset="0"/>
              </a:rPr>
              <a:t>When multiple routes to the same destination network segment exist, BGP selects routes in the following sequence:</a:t>
            </a:r>
          </a:p>
          <a:p>
            <a:pPr marL="403039" lvl="1" indent="0">
              <a:buNone/>
            </a:pPr>
            <a:r>
              <a:rPr lang="en-US" altLang="zh-CN" sz="1200" dirty="0" smtClean="0">
                <a:sym typeface="Huawei Sans" panose="020C0503030203020204" pitchFamily="34" charset="0"/>
              </a:rPr>
              <a:t>Discards the route whose next hop is unreachable.</a:t>
            </a:r>
          </a:p>
          <a:p>
            <a:pPr lvl="1">
              <a:buFont typeface="+mj-lt"/>
              <a:buAutoNum type="arabicPeriod"/>
            </a:pPr>
            <a:r>
              <a:rPr lang="en-US" altLang="zh-CN" sz="1200" dirty="0" smtClean="0">
                <a:sym typeface="Huawei Sans" panose="020C0503030203020204" pitchFamily="34" charset="0"/>
              </a:rPr>
              <a:t>Prefers the route with the largest Preferred-Value attribute value.</a:t>
            </a:r>
          </a:p>
          <a:p>
            <a:pPr lvl="1">
              <a:buFont typeface="+mj-lt"/>
              <a:buAutoNum type="arabicPeriod"/>
            </a:pPr>
            <a:r>
              <a:rPr lang="en-US" altLang="zh-CN" sz="1200" b="1" dirty="0">
                <a:solidFill>
                  <a:srgbClr val="EC7061"/>
                </a:solidFill>
                <a:sym typeface="Huawei Sans" panose="020C0503030203020204" pitchFamily="34" charset="0"/>
              </a:rPr>
              <a:t>Prefers the route with the largest </a:t>
            </a:r>
            <a:r>
              <a:rPr lang="en-US" altLang="zh-CN" sz="1200" b="1" dirty="0" err="1">
                <a:solidFill>
                  <a:srgbClr val="EC7061"/>
                </a:solidFill>
                <a:sym typeface="Huawei Sans" panose="020C0503030203020204" pitchFamily="34" charset="0"/>
              </a:rPr>
              <a:t>Local_Preference</a:t>
            </a:r>
            <a:r>
              <a:rPr lang="en-US" altLang="zh-CN" sz="1200" b="1" dirty="0">
                <a:solidFill>
                  <a:srgbClr val="EC7061"/>
                </a:solidFill>
                <a:sym typeface="Huawei Sans" panose="020C0503030203020204" pitchFamily="34" charset="0"/>
              </a:rPr>
              <a:t> value.</a:t>
            </a:r>
          </a:p>
          <a:p>
            <a:pPr lvl="1">
              <a:buFont typeface="+mj-lt"/>
              <a:buAutoNum type="arabicPeriod"/>
            </a:pPr>
            <a:r>
              <a:rPr lang="en-US" altLang="zh-CN" sz="1200" dirty="0" smtClean="0">
                <a:sym typeface="Huawei Sans" panose="020C0503030203020204" pitchFamily="34" charset="0"/>
              </a:rPr>
              <a:t>Prefers the locally originated BGP route, which takes precedence over the route learned from a peer. The locally summarized route, automatically summarized route, route learned by using the </a:t>
            </a:r>
            <a:r>
              <a:rPr lang="en-US" altLang="zh-CN" sz="1200" b="1" dirty="0" smtClean="0">
                <a:sym typeface="Huawei Sans" panose="020C0503030203020204" pitchFamily="34" charset="0"/>
              </a:rPr>
              <a:t>network</a:t>
            </a:r>
            <a:r>
              <a:rPr lang="en-US" altLang="zh-CN" sz="1200" dirty="0" smtClean="0">
                <a:sym typeface="Huawei Sans" panose="020C0503030203020204" pitchFamily="34" charset="0"/>
              </a:rPr>
              <a:t> command, route learned by using the </a:t>
            </a:r>
            <a:r>
              <a:rPr lang="en-US" altLang="zh-CN" sz="1200" b="1" dirty="0" smtClean="0">
                <a:sym typeface="Huawei Sans" panose="020C0503030203020204" pitchFamily="34" charset="0"/>
              </a:rPr>
              <a:t>import-route</a:t>
            </a:r>
            <a:r>
              <a:rPr lang="en-US" altLang="zh-CN" sz="1200" dirty="0" smtClean="0">
                <a:sym typeface="Huawei Sans" panose="020C0503030203020204" pitchFamily="34" charset="0"/>
              </a:rPr>
              <a:t> command, and route learned from a peer are in descending order of priority.</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AS_Path</a:t>
            </a:r>
            <a:r>
              <a:rPr lang="en-US" altLang="zh-CN" sz="1200" dirty="0" smtClean="0">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AS_Path</a:t>
            </a:r>
            <a:r>
              <a:rPr lang="en-US" altLang="zh-CN" sz="1200" dirty="0" smtClean="0">
                <a:sym typeface="Huawei Sans" panose="020C0503030203020204" pitchFamily="34" charset="0"/>
              </a:rPr>
              <a:t>. The routes with Origin attributes of IGP, EGP, and Incomplete are in descending order of priority.</a:t>
            </a:r>
          </a:p>
          <a:p>
            <a:pPr lvl="1">
              <a:buFont typeface="+mj-lt"/>
              <a:buAutoNum type="arabicPeriod"/>
            </a:pPr>
            <a:r>
              <a:rPr lang="en-US" altLang="zh-CN" sz="1200" dirty="0" smtClean="0">
                <a:sym typeface="Huawei Sans" panose="020C0503030203020204" pitchFamily="34" charset="0"/>
              </a:rPr>
              <a:t>Prefers the route with the lowest MED.</a:t>
            </a:r>
          </a:p>
          <a:p>
            <a:pPr lvl="1">
              <a:buFont typeface="+mj-lt"/>
              <a:buAutoNum type="arabicPeriod"/>
            </a:pPr>
            <a:r>
              <a:rPr lang="en-US" altLang="zh-CN" sz="1200" dirty="0" smtClean="0">
                <a:sym typeface="Huawei Sans" panose="020C0503030203020204" pitchFamily="34" charset="0"/>
              </a:rPr>
              <a:t>Prefers routes learned from EBGP peers to routes learned from IBGP peers.</a:t>
            </a:r>
          </a:p>
          <a:p>
            <a:pPr lvl="1">
              <a:buFont typeface="+mj-lt"/>
              <a:buAutoNum type="arabicPeriod"/>
            </a:pPr>
            <a:r>
              <a:rPr lang="en-US" altLang="zh-CN" sz="1200" dirty="0" smtClean="0">
                <a:sym typeface="Huawei Sans" panose="020C0503030203020204" pitchFamily="34" charset="0"/>
              </a:rPr>
              <a:t>Prefers the route with the smallest IGP metric to the next hop.</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Cluster_List</a:t>
            </a:r>
            <a:r>
              <a:rPr lang="en-US" altLang="zh-CN" sz="1200" dirty="0" smtClean="0">
                <a:sym typeface="Huawei Sans" panose="020C0503030203020204" pitchFamily="34" charset="0"/>
              </a:rPr>
              <a:t> length.</a:t>
            </a:r>
          </a:p>
          <a:p>
            <a:pPr lvl="1">
              <a:buFont typeface="+mj-lt"/>
              <a:buAutoNum type="arabicPeriod"/>
            </a:pPr>
            <a:r>
              <a:rPr lang="en-US" altLang="zh-CN" sz="1200" dirty="0" smtClean="0">
                <a:sym typeface="Huawei Sans" panose="020C0503030203020204" pitchFamily="34" charset="0"/>
              </a:rPr>
              <a:t>Prefers the route advertised by the device with the smallest router ID (</a:t>
            </a:r>
            <a:r>
              <a:rPr lang="en-US" altLang="zh-CN" sz="1200" dirty="0" err="1" smtClean="0">
                <a:sym typeface="Huawei Sans" panose="020C0503030203020204" pitchFamily="34" charset="0"/>
              </a:rPr>
              <a:t>Originator_ID</a:t>
            </a:r>
            <a:r>
              <a:rPr lang="en-US" altLang="zh-CN" sz="1200" dirty="0" smtClean="0">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learned from the peer with the smallest IP address.</a:t>
            </a:r>
          </a:p>
          <a:p>
            <a:endParaRPr lang="zh-CN" altLang="en-US" sz="14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Rules for Selecting a Preferred BGP Route</a:t>
            </a:r>
            <a:endParaRPr lang="en-US" dirty="0">
              <a:sym typeface="Huawei Sans" panose="020C0503030203020204" pitchFamily="34" charset="0"/>
            </a:endParaRPr>
          </a:p>
        </p:txBody>
      </p:sp>
    </p:spTree>
    <p:extLst>
      <p:ext uri="{BB962C8B-B14F-4D97-AF65-F5344CB8AC3E}">
        <p14:creationId xmlns:p14="http://schemas.microsoft.com/office/powerpoint/2010/main" val="40055400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Changing the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Local_Preference</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Attribute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bwMode="gray">
          <a:xfrm>
            <a:off x="1266825" y="2517474"/>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141390" y="4362862"/>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6645419" y="4424767"/>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6028739" y="4329188"/>
            <a:ext cx="1367466" cy="103305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3670841" y="3258698"/>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1180691" y="2209818"/>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740218" y="2836588"/>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56079" y="2836588"/>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3"/>
          </p:cNvCxnSpPr>
          <p:nvPr/>
        </p:nvCxnSpPr>
        <p:spPr bwMode="gray">
          <a:xfrm flipH="1">
            <a:off x="1883429" y="3052321"/>
            <a:ext cx="1871269"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3409481" y="255136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bwMode="gray">
          <a:xfrm>
            <a:off x="600439" y="2175333"/>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139854" y="2836588"/>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9" idx="3"/>
            <a:endCxn id="14" idx="1"/>
          </p:cNvCxnSpPr>
          <p:nvPr/>
        </p:nvCxnSpPr>
        <p:spPr bwMode="gray">
          <a:xfrm>
            <a:off x="4267567" y="3052321"/>
            <a:ext cx="1872287" cy="0"/>
          </a:xfrm>
          <a:prstGeom prst="line">
            <a:avLst/>
          </a:prstGeom>
          <a:noFill/>
          <a:ln w="19050" cap="flat" cmpd="sng" algn="ctr">
            <a:solidFill>
              <a:schemeClr val="bg1">
                <a:lumMod val="50000"/>
              </a:schemeClr>
            </a:solidFill>
            <a:prstDash val="solid"/>
          </a:ln>
          <a:effectLst/>
        </p:spPr>
      </p:cxn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56144" y="4390667"/>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606468" y="4471198"/>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63EC1A45-DE44-4732-A300-8A63DEFB1977}"/>
              </a:ext>
            </a:extLst>
          </p:cNvPr>
          <p:cNvSpPr/>
          <p:nvPr/>
        </p:nvSpPr>
        <p:spPr bwMode="gray">
          <a:xfrm>
            <a:off x="600438" y="4356992"/>
            <a:ext cx="1367466" cy="103305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 xmlns:a16="http://schemas.microsoft.com/office/drawing/2014/main" id="{94275FFE-3BE6-4C12-8737-FDFE3456C4A2}"/>
              </a:ext>
            </a:extLst>
          </p:cNvPr>
          <p:cNvCxnSpPr>
            <a:stCxn id="10" idx="2"/>
            <a:endCxn id="16" idx="0"/>
          </p:cNvCxnSpPr>
          <p:nvPr/>
        </p:nvCxnSpPr>
        <p:spPr bwMode="gray">
          <a:xfrm>
            <a:off x="1619754" y="3268055"/>
            <a:ext cx="65" cy="1122611"/>
          </a:xfrm>
          <a:prstGeom prst="line">
            <a:avLst/>
          </a:prstGeom>
          <a:noFill/>
          <a:ln w="19050" cap="flat" cmpd="sng" algn="ctr">
            <a:solidFill>
              <a:schemeClr val="bg1">
                <a:lumMod val="50000"/>
              </a:schemeClr>
            </a:solidFill>
            <a:prstDash val="solid"/>
          </a:ln>
          <a:effectLst/>
        </p:spPr>
      </p:cxnSp>
      <p:cxnSp>
        <p:nvCxnSpPr>
          <p:cNvPr id="22" name="直接连接符 21">
            <a:extLst>
              <a:ext uri="{FF2B5EF4-FFF2-40B4-BE49-F238E27FC236}">
                <a16:creationId xmlns="" xmlns:a16="http://schemas.microsoft.com/office/drawing/2014/main" id="{94275FFE-3BE6-4C12-8737-FDFE3456C4A2}"/>
              </a:ext>
            </a:extLst>
          </p:cNvPr>
          <p:cNvCxnSpPr>
            <a:stCxn id="14" idx="2"/>
            <a:endCxn id="4" idx="0"/>
          </p:cNvCxnSpPr>
          <p:nvPr/>
        </p:nvCxnSpPr>
        <p:spPr bwMode="gray">
          <a:xfrm>
            <a:off x="6403529" y="3268056"/>
            <a:ext cx="1535" cy="109480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1019852" y="255136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6139854" y="2551368"/>
            <a:ext cx="528886"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1528756" y="4454936"/>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5291757" y="4454936"/>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9" name="表格 28">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1220766594"/>
              </p:ext>
            </p:extLst>
          </p:nvPr>
        </p:nvGraphicFramePr>
        <p:xfrm>
          <a:off x="2218694" y="3493764"/>
          <a:ext cx="1191638" cy="886562"/>
        </p:xfrm>
        <a:graphic>
          <a:graphicData uri="http://schemas.openxmlformats.org/drawingml/2006/table">
            <a:tbl>
              <a:tblPr/>
              <a:tblGrid>
                <a:gridCol w="1191638">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LocPrf</a:t>
                      </a: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100</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32" name="直接连接符 31"/>
          <p:cNvCxnSpPr/>
          <p:nvPr/>
        </p:nvCxnSpPr>
        <p:spPr bwMode="gray">
          <a:xfrm flipH="1">
            <a:off x="2518922" y="3144146"/>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3" name="任意多边形 32"/>
          <p:cNvSpPr/>
          <p:nvPr/>
        </p:nvSpPr>
        <p:spPr bwMode="gray">
          <a:xfrm>
            <a:off x="2262007" y="3231507"/>
            <a:ext cx="1094305" cy="187648"/>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4" name="表格 33">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1617003429"/>
              </p:ext>
            </p:extLst>
          </p:nvPr>
        </p:nvGraphicFramePr>
        <p:xfrm>
          <a:off x="4716311" y="3493764"/>
          <a:ext cx="1191638" cy="886562"/>
        </p:xfrm>
        <a:graphic>
          <a:graphicData uri="http://schemas.openxmlformats.org/drawingml/2006/table">
            <a:tbl>
              <a:tblPr/>
              <a:tblGrid>
                <a:gridCol w="1191638">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LocPrf</a:t>
                      </a: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200</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35" name="直接连接符 34"/>
          <p:cNvCxnSpPr/>
          <p:nvPr/>
        </p:nvCxnSpPr>
        <p:spPr bwMode="gray">
          <a:xfrm flipH="1">
            <a:off x="5016539" y="3144146"/>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sp>
        <p:nvSpPr>
          <p:cNvPr id="36" name="任意多边形 35"/>
          <p:cNvSpPr/>
          <p:nvPr/>
        </p:nvSpPr>
        <p:spPr bwMode="gray">
          <a:xfrm>
            <a:off x="4759623" y="3231507"/>
            <a:ext cx="1094305" cy="187648"/>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连接符 39"/>
          <p:cNvCxnSpPr/>
          <p:nvPr/>
        </p:nvCxnSpPr>
        <p:spPr bwMode="gray">
          <a:xfrm flipH="1">
            <a:off x="1775214" y="3526814"/>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41" name="直接连接符 40"/>
          <p:cNvCxnSpPr/>
          <p:nvPr/>
        </p:nvCxnSpPr>
        <p:spPr bwMode="gray">
          <a:xfrm flipH="1">
            <a:off x="6160792" y="3526814"/>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4" name="文本框 43"/>
          <p:cNvSpPr txBox="1"/>
          <p:nvPr/>
        </p:nvSpPr>
        <p:spPr bwMode="gray">
          <a:xfrm>
            <a:off x="7786505" y="2384856"/>
            <a:ext cx="3935029" cy="2861204"/>
          </a:xfrm>
          <a:prstGeom prst="rect">
            <a:avLst/>
          </a:prstGeom>
          <a:solidFill>
            <a:srgbClr val="F4FBFE"/>
          </a:solidFill>
          <a:ln>
            <a:solidFill>
              <a:srgbClr val="99DFF9"/>
            </a:solidFill>
          </a:ln>
        </p:spPr>
        <p:txBody>
          <a:bodyPr wrap="square" rtlCol="0" anchor="ctr">
            <a:spAutoFit/>
          </a:bodyPr>
          <a:lstStyle/>
          <a:p>
            <a:pP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-prefix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local_pref</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index 10 permit 10.0.45.0 24</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route-policy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local_pref</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permit node 10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if-match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-prefix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local_pref</a:t>
            </a:r>
            <a:endParaRPr lang="en-US" altLang="zh-CN" sz="12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apply local-preference 200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route-policy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local_pref</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permit node 20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a:p>
            <a:pP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10.0.1.1 route-policy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local_pref</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export</a:t>
            </a: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占位符 112"/>
          <p:cNvSpPr txBox="1">
            <a:spLocks/>
          </p:cNvSpPr>
          <p:nvPr/>
        </p:nvSpPr>
        <p:spPr bwMode="gray">
          <a:xfrm>
            <a:off x="7698184" y="1989126"/>
            <a:ext cx="3438389" cy="36136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buNone/>
            </a:pP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Run the following commands on R3.</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p:nvPr/>
        </p:nvCxnSpPr>
        <p:spPr bwMode="gray">
          <a:xfrm flipH="1">
            <a:off x="482954" y="1880858"/>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3" name="文本框 42"/>
          <p:cNvSpPr txBox="1"/>
          <p:nvPr/>
        </p:nvSpPr>
        <p:spPr bwMode="gray">
          <a:xfrm>
            <a:off x="927913" y="1726970"/>
            <a:ext cx="1175323" cy="307777"/>
          </a:xfrm>
          <a:prstGeom prst="rect">
            <a:avLst/>
          </a:prstGeom>
          <a:noFill/>
        </p:spPr>
        <p:txBody>
          <a:bodyPr wrap="non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8" name="矩形 37"/>
          <p:cNvSpPr/>
          <p:nvPr/>
        </p:nvSpPr>
        <p:spPr bwMode="gray">
          <a:xfrm>
            <a:off x="814023" y="5752109"/>
            <a:ext cx="9824948" cy="351699"/>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200"/>
              </a:lnSpc>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Configure a routing policy on R3 to change the </a:t>
            </a:r>
            <a:r>
              <a:rPr lang="en-US" sz="14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Local_Preference</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value of the BGP route 10.0.45.0/24 advertised to R1.</a:t>
            </a:r>
            <a:endPar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Box 120">
            <a:extLst>
              <a:ext uri="{FF2B5EF4-FFF2-40B4-BE49-F238E27FC236}">
                <a16:creationId xmlns="" xmlns:a16="http://schemas.microsoft.com/office/drawing/2014/main" id="{31930744-3D36-4F81-8426-6F129C1A6804}"/>
              </a:ext>
            </a:extLst>
          </p:cNvPr>
          <p:cNvSpPr txBox="1"/>
          <p:nvPr/>
        </p:nvSpPr>
        <p:spPr bwMode="gray">
          <a:xfrm>
            <a:off x="3257586" y="5054467"/>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5">
            <a:extLst>
              <a:ext uri="{FF2B5EF4-FFF2-40B4-BE49-F238E27FC236}">
                <a16:creationId xmlns="" xmlns:a16="http://schemas.microsoft.com/office/drawing/2014/main" id="{927AD331-23D3-4BE6-8DF7-31B7006A5D7F}"/>
              </a:ext>
            </a:extLst>
          </p:cNvPr>
          <p:cNvCxnSpPr>
            <a:cxnSpLocks/>
          </p:cNvCxnSpPr>
          <p:nvPr/>
        </p:nvCxnSpPr>
        <p:spPr bwMode="gray">
          <a:xfrm flipV="1">
            <a:off x="1619038" y="4818630"/>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7" name="直接连接符 56">
            <a:extLst>
              <a:ext uri="{FF2B5EF4-FFF2-40B4-BE49-F238E27FC236}">
                <a16:creationId xmlns="" xmlns:a16="http://schemas.microsoft.com/office/drawing/2014/main" id="{927AD331-23D3-4BE6-8DF7-31B7006A5D7F}"/>
              </a:ext>
            </a:extLst>
          </p:cNvPr>
          <p:cNvCxnSpPr>
            <a:cxnSpLocks/>
          </p:cNvCxnSpPr>
          <p:nvPr/>
        </p:nvCxnSpPr>
        <p:spPr bwMode="gray">
          <a:xfrm flipH="1">
            <a:off x="1355298" y="5042884"/>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a:extLst>
              <a:ext uri="{FF2B5EF4-FFF2-40B4-BE49-F238E27FC236}">
                <a16:creationId xmlns="" xmlns:a16="http://schemas.microsoft.com/office/drawing/2014/main" id="{927AD331-23D3-4BE6-8DF7-31B7006A5D7F}"/>
              </a:ext>
            </a:extLst>
          </p:cNvPr>
          <p:cNvCxnSpPr>
            <a:cxnSpLocks/>
          </p:cNvCxnSpPr>
          <p:nvPr/>
        </p:nvCxnSpPr>
        <p:spPr bwMode="gray">
          <a:xfrm flipV="1">
            <a:off x="6411028" y="4792369"/>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8725214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Changing the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Local_Preference</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Attribute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bwMode="gray">
          <a:xfrm>
            <a:off x="1368423" y="3226754"/>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242988" y="5072142"/>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6747017" y="5134047"/>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6130337" y="5038468"/>
            <a:ext cx="1367466" cy="101628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3772439" y="3967978"/>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1282289" y="2919098"/>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841816" y="3545868"/>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457677" y="3545868"/>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3"/>
          </p:cNvCxnSpPr>
          <p:nvPr/>
        </p:nvCxnSpPr>
        <p:spPr bwMode="gray">
          <a:xfrm flipH="1">
            <a:off x="1985027" y="3761601"/>
            <a:ext cx="1871269"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3511079" y="326064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bwMode="gray">
          <a:xfrm>
            <a:off x="702037" y="2884613"/>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241452" y="3545868"/>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9" idx="3"/>
            <a:endCxn id="14" idx="1"/>
          </p:cNvCxnSpPr>
          <p:nvPr/>
        </p:nvCxnSpPr>
        <p:spPr bwMode="gray">
          <a:xfrm>
            <a:off x="4369165" y="3761601"/>
            <a:ext cx="1872287" cy="0"/>
          </a:xfrm>
          <a:prstGeom prst="line">
            <a:avLst/>
          </a:prstGeom>
          <a:noFill/>
          <a:ln w="19050" cap="flat" cmpd="sng" algn="ctr">
            <a:solidFill>
              <a:schemeClr val="bg1">
                <a:lumMod val="50000"/>
              </a:schemeClr>
            </a:solidFill>
            <a:prstDash val="solid"/>
          </a:ln>
          <a:effectLst/>
        </p:spPr>
      </p:cxn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457742" y="5099947"/>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708066" y="5180478"/>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63EC1A45-DE44-4732-A300-8A63DEFB1977}"/>
              </a:ext>
            </a:extLst>
          </p:cNvPr>
          <p:cNvSpPr/>
          <p:nvPr/>
        </p:nvSpPr>
        <p:spPr bwMode="gray">
          <a:xfrm>
            <a:off x="702036" y="5066272"/>
            <a:ext cx="1367466" cy="101628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 xmlns:a16="http://schemas.microsoft.com/office/drawing/2014/main" id="{94275FFE-3BE6-4C12-8737-FDFE3456C4A2}"/>
              </a:ext>
            </a:extLst>
          </p:cNvPr>
          <p:cNvCxnSpPr>
            <a:stCxn id="10" idx="2"/>
            <a:endCxn id="16" idx="0"/>
          </p:cNvCxnSpPr>
          <p:nvPr/>
        </p:nvCxnSpPr>
        <p:spPr bwMode="gray">
          <a:xfrm>
            <a:off x="1721352" y="3977335"/>
            <a:ext cx="65" cy="1122611"/>
          </a:xfrm>
          <a:prstGeom prst="line">
            <a:avLst/>
          </a:prstGeom>
          <a:noFill/>
          <a:ln w="19050" cap="flat" cmpd="sng" algn="ctr">
            <a:solidFill>
              <a:schemeClr val="bg1">
                <a:lumMod val="50000"/>
              </a:schemeClr>
            </a:solidFill>
            <a:prstDash val="solid"/>
          </a:ln>
          <a:effectLst/>
        </p:spPr>
      </p:cxnSp>
      <p:cxnSp>
        <p:nvCxnSpPr>
          <p:cNvPr id="22" name="直接连接符 21">
            <a:extLst>
              <a:ext uri="{FF2B5EF4-FFF2-40B4-BE49-F238E27FC236}">
                <a16:creationId xmlns="" xmlns:a16="http://schemas.microsoft.com/office/drawing/2014/main" id="{94275FFE-3BE6-4C12-8737-FDFE3456C4A2}"/>
              </a:ext>
            </a:extLst>
          </p:cNvPr>
          <p:cNvCxnSpPr>
            <a:stCxn id="14" idx="2"/>
            <a:endCxn id="4" idx="0"/>
          </p:cNvCxnSpPr>
          <p:nvPr/>
        </p:nvCxnSpPr>
        <p:spPr bwMode="gray">
          <a:xfrm>
            <a:off x="6505127" y="3977335"/>
            <a:ext cx="1535" cy="109480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1121450" y="326064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6242988" y="3260648"/>
            <a:ext cx="527350"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1630354" y="5164216"/>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5335299" y="5164216"/>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9" name="表格 28">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2388068678"/>
              </p:ext>
            </p:extLst>
          </p:nvPr>
        </p:nvGraphicFramePr>
        <p:xfrm>
          <a:off x="2320292" y="4203043"/>
          <a:ext cx="1191638" cy="886562"/>
        </p:xfrm>
        <a:graphic>
          <a:graphicData uri="http://schemas.openxmlformats.org/drawingml/2006/table">
            <a:tbl>
              <a:tblPr/>
              <a:tblGrid>
                <a:gridCol w="1191638">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LocPrf</a:t>
                      </a: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100</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32" name="直接连接符 31"/>
          <p:cNvCxnSpPr/>
          <p:nvPr/>
        </p:nvCxnSpPr>
        <p:spPr bwMode="gray">
          <a:xfrm flipH="1">
            <a:off x="2620520" y="3853426"/>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3" name="任意多边形 32"/>
          <p:cNvSpPr/>
          <p:nvPr/>
        </p:nvSpPr>
        <p:spPr bwMode="gray">
          <a:xfrm>
            <a:off x="2363605" y="3940786"/>
            <a:ext cx="1094305" cy="199755"/>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4" name="表格 33">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2523953893"/>
              </p:ext>
            </p:extLst>
          </p:nvPr>
        </p:nvGraphicFramePr>
        <p:xfrm>
          <a:off x="4817909" y="4203043"/>
          <a:ext cx="1191638" cy="886562"/>
        </p:xfrm>
        <a:graphic>
          <a:graphicData uri="http://schemas.openxmlformats.org/drawingml/2006/table">
            <a:tbl>
              <a:tblPr/>
              <a:tblGrid>
                <a:gridCol w="1191638">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LocPrf</a:t>
                      </a: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200</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35" name="直接连接符 34"/>
          <p:cNvCxnSpPr/>
          <p:nvPr/>
        </p:nvCxnSpPr>
        <p:spPr bwMode="gray">
          <a:xfrm flipH="1">
            <a:off x="5118137" y="3853426"/>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sp>
        <p:nvSpPr>
          <p:cNvPr id="36" name="任意多边形 35"/>
          <p:cNvSpPr/>
          <p:nvPr/>
        </p:nvSpPr>
        <p:spPr bwMode="gray">
          <a:xfrm>
            <a:off x="4861221" y="3940786"/>
            <a:ext cx="1094305" cy="199755"/>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连接符 39"/>
          <p:cNvCxnSpPr/>
          <p:nvPr/>
        </p:nvCxnSpPr>
        <p:spPr bwMode="gray">
          <a:xfrm flipH="1">
            <a:off x="1876812" y="4236094"/>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41" name="直接连接符 40"/>
          <p:cNvCxnSpPr/>
          <p:nvPr/>
        </p:nvCxnSpPr>
        <p:spPr bwMode="gray">
          <a:xfrm flipH="1">
            <a:off x="6262390" y="4236094"/>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5" name="文本占位符 112"/>
          <p:cNvSpPr txBox="1">
            <a:spLocks/>
          </p:cNvSpPr>
          <p:nvPr/>
        </p:nvSpPr>
        <p:spPr bwMode="gray">
          <a:xfrm>
            <a:off x="7496054" y="2783013"/>
            <a:ext cx="4249859" cy="359873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If the next hops of the routes are reachable and the Preferred-Value attribute values of the routes are the same, R1 compares the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Local_Preference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attribute values of the routes. The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Local_Preference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attribute value of the BGP route advertised by R3 is 200, which is greater than that of the BGP route advertised by R2. Therefore, R1 prefers the BGP route advertised by 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a:off x="2747693" y="1408141"/>
            <a:ext cx="5291324" cy="1015266"/>
          </a:xfrm>
          <a:prstGeom prst="rect">
            <a:avLst/>
          </a:prstGeom>
          <a:solidFill>
            <a:srgbClr val="F4FBFE"/>
          </a:solidFill>
          <a:ln>
            <a:solidFill>
              <a:srgbClr val="99DFF9"/>
            </a:solidFill>
          </a:ln>
        </p:spPr>
        <p:txBody>
          <a:bodyPr wrap="square">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Total Number of Routes: 2</a:t>
            </a: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Path/</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*&gt;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  10.0.45.0/24       10.0.3.3         0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200</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      300?</a:t>
            </a: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i                            10.0.2.2         0          100        0      100?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p:nvPr/>
        </p:nvCxnSpPr>
        <p:spPr bwMode="gray">
          <a:xfrm flipH="1">
            <a:off x="584552" y="2631813"/>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6" name="文本框 45"/>
          <p:cNvSpPr txBox="1"/>
          <p:nvPr/>
        </p:nvSpPr>
        <p:spPr bwMode="gray">
          <a:xfrm>
            <a:off x="1029511" y="2477925"/>
            <a:ext cx="1175323" cy="307777"/>
          </a:xfrm>
          <a:prstGeom prst="rect">
            <a:avLst/>
          </a:prstGeom>
          <a:noFill/>
        </p:spPr>
        <p:txBody>
          <a:bodyPr wrap="non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49" name="Freeform 67"/>
          <p:cNvSpPr/>
          <p:nvPr/>
        </p:nvSpPr>
        <p:spPr bwMode="gray">
          <a:xfrm rot="17059997">
            <a:off x="3866916" y="2596854"/>
            <a:ext cx="941020" cy="685601"/>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120">
            <a:extLst>
              <a:ext uri="{FF2B5EF4-FFF2-40B4-BE49-F238E27FC236}">
                <a16:creationId xmlns="" xmlns:a16="http://schemas.microsoft.com/office/drawing/2014/main" id="{31930744-3D36-4F81-8426-6F129C1A6804}"/>
              </a:ext>
            </a:extLst>
          </p:cNvPr>
          <p:cNvSpPr txBox="1"/>
          <p:nvPr/>
        </p:nvSpPr>
        <p:spPr bwMode="gray">
          <a:xfrm>
            <a:off x="3360030" y="5746977"/>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连接符 56">
            <a:extLst>
              <a:ext uri="{FF2B5EF4-FFF2-40B4-BE49-F238E27FC236}">
                <a16:creationId xmlns="" xmlns:a16="http://schemas.microsoft.com/office/drawing/2014/main" id="{927AD331-23D3-4BE6-8DF7-31B7006A5D7F}"/>
              </a:ext>
            </a:extLst>
          </p:cNvPr>
          <p:cNvCxnSpPr>
            <a:cxnSpLocks/>
          </p:cNvCxnSpPr>
          <p:nvPr/>
        </p:nvCxnSpPr>
        <p:spPr bwMode="gray">
          <a:xfrm flipV="1">
            <a:off x="1721482" y="5511140"/>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a:extLst>
              <a:ext uri="{FF2B5EF4-FFF2-40B4-BE49-F238E27FC236}">
                <a16:creationId xmlns="" xmlns:a16="http://schemas.microsoft.com/office/drawing/2014/main" id="{927AD331-23D3-4BE6-8DF7-31B7006A5D7F}"/>
              </a:ext>
            </a:extLst>
          </p:cNvPr>
          <p:cNvCxnSpPr>
            <a:cxnSpLocks/>
          </p:cNvCxnSpPr>
          <p:nvPr/>
        </p:nvCxnSpPr>
        <p:spPr bwMode="gray">
          <a:xfrm flipH="1">
            <a:off x="1457742" y="5735394"/>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a:extLst>
              <a:ext uri="{FF2B5EF4-FFF2-40B4-BE49-F238E27FC236}">
                <a16:creationId xmlns="" xmlns:a16="http://schemas.microsoft.com/office/drawing/2014/main" id="{927AD331-23D3-4BE6-8DF7-31B7006A5D7F}"/>
              </a:ext>
            </a:extLst>
          </p:cNvPr>
          <p:cNvCxnSpPr>
            <a:cxnSpLocks/>
          </p:cNvCxnSpPr>
          <p:nvPr/>
        </p:nvCxnSpPr>
        <p:spPr bwMode="gray">
          <a:xfrm flipV="1">
            <a:off x="6513472" y="5484879"/>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8908193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0" indent="0">
              <a:buNone/>
            </a:pPr>
            <a:r>
              <a:rPr lang="en-US" altLang="zh-CN" sz="1400" dirty="0" smtClean="0">
                <a:sym typeface="Huawei Sans" panose="020C0503030203020204" pitchFamily="34" charset="0"/>
              </a:rPr>
              <a:t>When multiple routes to the same destination network segment exist, BGP selects routes in the following sequence:</a:t>
            </a:r>
          </a:p>
          <a:p>
            <a:pPr marL="403039" lvl="1" indent="0">
              <a:buNone/>
            </a:pPr>
            <a:r>
              <a:rPr lang="en-US" altLang="zh-CN" sz="1200" dirty="0" smtClean="0">
                <a:sym typeface="Huawei Sans" panose="020C0503030203020204" pitchFamily="34" charset="0"/>
              </a:rPr>
              <a:t>Discards the route whose next hop is unreachable.</a:t>
            </a:r>
          </a:p>
          <a:p>
            <a:pPr lvl="1">
              <a:buFont typeface="+mj-lt"/>
              <a:buAutoNum type="arabicPeriod"/>
            </a:pPr>
            <a:r>
              <a:rPr lang="en-US" altLang="zh-CN" sz="1200" dirty="0" smtClean="0">
                <a:sym typeface="Huawei Sans" panose="020C0503030203020204" pitchFamily="34" charset="0"/>
              </a:rPr>
              <a:t>Prefers the route with the largest Preferred-Value attribute value.</a:t>
            </a:r>
          </a:p>
          <a:p>
            <a:pPr lvl="1">
              <a:buFont typeface="+mj-lt"/>
              <a:buAutoNum type="arabicPeriod"/>
            </a:pPr>
            <a:r>
              <a:rPr lang="en-US" altLang="zh-CN" sz="1200" dirty="0">
                <a:sym typeface="Huawei Sans" panose="020C0503030203020204" pitchFamily="34" charset="0"/>
              </a:rPr>
              <a:t>Prefers the route with the largest </a:t>
            </a:r>
            <a:r>
              <a:rPr lang="en-US" altLang="zh-CN" sz="1200" dirty="0" err="1">
                <a:sym typeface="Huawei Sans" panose="020C0503030203020204" pitchFamily="34" charset="0"/>
              </a:rPr>
              <a:t>Local_Preference</a:t>
            </a:r>
            <a:r>
              <a:rPr lang="en-US" altLang="zh-CN" sz="1200" dirty="0">
                <a:sym typeface="Huawei Sans" panose="020C0503030203020204" pitchFamily="34" charset="0"/>
              </a:rPr>
              <a:t> value.</a:t>
            </a:r>
          </a:p>
          <a:p>
            <a:pPr lvl="1">
              <a:buFont typeface="+mj-lt"/>
              <a:buAutoNum type="arabicPeriod"/>
            </a:pPr>
            <a:r>
              <a:rPr lang="en-US" altLang="zh-CN" sz="1200" b="1" dirty="0">
                <a:solidFill>
                  <a:srgbClr val="EC7061"/>
                </a:solidFill>
                <a:sym typeface="Huawei Sans" panose="020C0503030203020204" pitchFamily="34" charset="0"/>
              </a:rPr>
              <a:t>Prefers the locally originated BGP route, which takes precedence over the route learned from a peer. The locally summarized route, automatically summarized route, route learned by using the network command, route learned by using the import-route command, and route learned from a peer are in descending order of priority.</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AS_Path</a:t>
            </a:r>
            <a:r>
              <a:rPr lang="en-US" altLang="zh-CN" sz="1200" dirty="0" smtClean="0">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AS_Path</a:t>
            </a:r>
            <a:r>
              <a:rPr lang="en-US" altLang="zh-CN" sz="1200" dirty="0" smtClean="0">
                <a:sym typeface="Huawei Sans" panose="020C0503030203020204" pitchFamily="34" charset="0"/>
              </a:rPr>
              <a:t>. The routes with Origin attributes of IGP, EGP, and Incomplete are in descending order of priority.</a:t>
            </a:r>
          </a:p>
          <a:p>
            <a:pPr lvl="1">
              <a:buFont typeface="+mj-lt"/>
              <a:buAutoNum type="arabicPeriod"/>
            </a:pPr>
            <a:r>
              <a:rPr lang="en-US" altLang="zh-CN" sz="1200" dirty="0" smtClean="0">
                <a:sym typeface="Huawei Sans" panose="020C0503030203020204" pitchFamily="34" charset="0"/>
              </a:rPr>
              <a:t>Prefers the route with the lowest MED.</a:t>
            </a:r>
          </a:p>
          <a:p>
            <a:pPr lvl="1">
              <a:buFont typeface="+mj-lt"/>
              <a:buAutoNum type="arabicPeriod"/>
            </a:pPr>
            <a:r>
              <a:rPr lang="en-US" altLang="zh-CN" sz="1200" dirty="0" smtClean="0">
                <a:sym typeface="Huawei Sans" panose="020C0503030203020204" pitchFamily="34" charset="0"/>
              </a:rPr>
              <a:t>Prefers routes learned from EBGP peers to routes learned from IBGP peers.</a:t>
            </a:r>
          </a:p>
          <a:p>
            <a:pPr lvl="1">
              <a:buFont typeface="+mj-lt"/>
              <a:buAutoNum type="arabicPeriod"/>
            </a:pPr>
            <a:r>
              <a:rPr lang="en-US" altLang="zh-CN" sz="1200" dirty="0" smtClean="0">
                <a:sym typeface="Huawei Sans" panose="020C0503030203020204" pitchFamily="34" charset="0"/>
              </a:rPr>
              <a:t>Prefers the route with the smallest IGP metric to the next hop.</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Cluster_List</a:t>
            </a:r>
            <a:r>
              <a:rPr lang="en-US" altLang="zh-CN" sz="1200" dirty="0" smtClean="0">
                <a:sym typeface="Huawei Sans" panose="020C0503030203020204" pitchFamily="34" charset="0"/>
              </a:rPr>
              <a:t> length.</a:t>
            </a:r>
          </a:p>
          <a:p>
            <a:pPr lvl="1">
              <a:buFont typeface="+mj-lt"/>
              <a:buAutoNum type="arabicPeriod"/>
            </a:pPr>
            <a:r>
              <a:rPr lang="en-US" altLang="zh-CN" sz="1200" dirty="0" smtClean="0">
                <a:sym typeface="Huawei Sans" panose="020C0503030203020204" pitchFamily="34" charset="0"/>
              </a:rPr>
              <a:t>Prefers the route advertised by the device with the smallest router ID (</a:t>
            </a:r>
            <a:r>
              <a:rPr lang="en-US" altLang="zh-CN" sz="1200" dirty="0" err="1" smtClean="0">
                <a:sym typeface="Huawei Sans" panose="020C0503030203020204" pitchFamily="34" charset="0"/>
              </a:rPr>
              <a:t>Originator_ID</a:t>
            </a:r>
            <a:r>
              <a:rPr lang="en-US" altLang="zh-CN" sz="1200" dirty="0" smtClean="0">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learned from the peer with the smallest IP address.</a:t>
            </a:r>
          </a:p>
          <a:p>
            <a:endParaRPr lang="zh-CN" altLang="en-US" sz="14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Rules for Selecting a Preferred BGP Route</a:t>
            </a:r>
            <a:endParaRPr lang="en-US" dirty="0">
              <a:sym typeface="Huawei Sans" panose="020C0503030203020204" pitchFamily="34" charset="0"/>
            </a:endParaRPr>
          </a:p>
        </p:txBody>
      </p:sp>
    </p:spTree>
    <p:extLst>
      <p:ext uri="{BB962C8B-B14F-4D97-AF65-F5344CB8AC3E}">
        <p14:creationId xmlns:p14="http://schemas.microsoft.com/office/powerpoint/2010/main" val="32215836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smtClean="0">
                <a:sym typeface="Huawei Sans" panose="020C0503030203020204" pitchFamily="34" charset="0"/>
              </a:rPr>
              <a:t>Preferred BGP Route Selection</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1205717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2000" dirty="0" smtClean="0">
                <a:sym typeface="Huawei Sans" panose="020C0503030203020204" pitchFamily="34" charset="0"/>
              </a:rPr>
              <a:t>In the case of identical conditions, a locally generated route is preferred, and the route learned from a peer has the secondary priority.</a:t>
            </a:r>
          </a:p>
          <a:p>
            <a:r>
              <a:rPr lang="en-US" altLang="zh-CN" sz="2000" dirty="0" smtClean="0">
                <a:sym typeface="Huawei Sans" panose="020C0503030203020204" pitchFamily="34" charset="0"/>
              </a:rPr>
              <a:t>In addition, locally generated routes may be learned in multiple ways. When the same route is learned in multiple ways, the following routes are in descending order of priority:</a:t>
            </a:r>
          </a:p>
          <a:p>
            <a:pPr lvl="1"/>
            <a:r>
              <a:rPr lang="en-US" altLang="zh-CN" sz="1800" dirty="0" smtClean="0">
                <a:sym typeface="Huawei Sans" panose="020C0503030203020204" pitchFamily="34" charset="0"/>
              </a:rPr>
              <a:t>Summarized route by manually running the </a:t>
            </a:r>
            <a:r>
              <a:rPr lang="en-US" altLang="zh-CN" sz="1800" b="1" dirty="0" smtClean="0">
                <a:sym typeface="Huawei Sans" panose="020C0503030203020204" pitchFamily="34" charset="0"/>
              </a:rPr>
              <a:t>aggregate </a:t>
            </a:r>
            <a:r>
              <a:rPr lang="en-US" altLang="zh-CN" sz="1800" dirty="0" smtClean="0">
                <a:sym typeface="Huawei Sans" panose="020C0503030203020204" pitchFamily="34" charset="0"/>
              </a:rPr>
              <a:t>command in the BGP view</a:t>
            </a:r>
          </a:p>
          <a:p>
            <a:pPr lvl="1"/>
            <a:r>
              <a:rPr lang="en-US" altLang="zh-CN" sz="1800" dirty="0" smtClean="0">
                <a:sym typeface="Huawei Sans" panose="020C0503030203020204" pitchFamily="34" charset="0"/>
              </a:rPr>
              <a:t>Automatically summarized route by running the </a:t>
            </a:r>
            <a:r>
              <a:rPr lang="en-US" altLang="zh-CN" sz="1800" b="1" dirty="0" smtClean="0">
                <a:sym typeface="Huawei Sans" panose="020C0503030203020204" pitchFamily="34" charset="0"/>
              </a:rPr>
              <a:t>summary automatic </a:t>
            </a:r>
            <a:r>
              <a:rPr lang="en-US" altLang="zh-CN" sz="1800" dirty="0" smtClean="0">
                <a:sym typeface="Huawei Sans" panose="020C0503030203020204" pitchFamily="34" charset="0"/>
              </a:rPr>
              <a:t>command</a:t>
            </a:r>
          </a:p>
          <a:p>
            <a:pPr lvl="1"/>
            <a:r>
              <a:rPr lang="en-US" altLang="zh-CN" sz="1800" dirty="0" smtClean="0">
                <a:sym typeface="Huawei Sans" panose="020C0503030203020204" pitchFamily="34" charset="0"/>
              </a:rPr>
              <a:t>Route imported using the </a:t>
            </a:r>
            <a:r>
              <a:rPr lang="en-US" altLang="zh-CN" sz="1800" b="1" dirty="0" smtClean="0">
                <a:sym typeface="Huawei Sans" panose="020C0503030203020204" pitchFamily="34" charset="0"/>
              </a:rPr>
              <a:t>network</a:t>
            </a:r>
            <a:r>
              <a:rPr lang="en-US" altLang="zh-CN" sz="1800" dirty="0" smtClean="0">
                <a:sym typeface="Huawei Sans" panose="020C0503030203020204" pitchFamily="34" charset="0"/>
              </a:rPr>
              <a:t> command</a:t>
            </a:r>
          </a:p>
          <a:p>
            <a:pPr lvl="1"/>
            <a:r>
              <a:rPr lang="en-US" altLang="zh-CN" sz="1800" dirty="0" smtClean="0">
                <a:sym typeface="Huawei Sans" panose="020C0503030203020204" pitchFamily="34" charset="0"/>
              </a:rPr>
              <a:t>Route imported using the </a:t>
            </a:r>
            <a:r>
              <a:rPr lang="en-US" altLang="zh-CN" sz="1800" b="1" dirty="0" smtClean="0">
                <a:sym typeface="Huawei Sans" panose="020C0503030203020204" pitchFamily="34" charset="0"/>
              </a:rPr>
              <a:t>import-route</a:t>
            </a:r>
            <a:r>
              <a:rPr lang="en-US" altLang="zh-CN" sz="1800" dirty="0" smtClean="0">
                <a:sym typeface="Huawei Sans" panose="020C0503030203020204" pitchFamily="34" charset="0"/>
              </a:rPr>
              <a:t> command</a:t>
            </a:r>
          </a:p>
          <a:p>
            <a:endParaRPr lang="zh-CN" altLang="en-US" sz="20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Preferring the Locally Generated Route</a:t>
            </a:r>
            <a:endParaRPr lang="en-US" altLang="zh-CN" dirty="0">
              <a:sym typeface="Huawei Sans" panose="020C0503030203020204" pitchFamily="34" charset="0"/>
            </a:endParaRPr>
          </a:p>
        </p:txBody>
      </p:sp>
    </p:spTree>
    <p:extLst>
      <p:ext uri="{BB962C8B-B14F-4D97-AF65-F5344CB8AC3E}">
        <p14:creationId xmlns:p14="http://schemas.microsoft.com/office/powerpoint/2010/main" val="9948729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Manual Route Summarization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bwMode="gray">
          <a:xfrm>
            <a:off x="1009657" y="2205123"/>
            <a:ext cx="4413299"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87109" y="4050512"/>
            <a:ext cx="527350" cy="431467"/>
          </a:xfrm>
          <a:prstGeom prst="rect">
            <a:avLst/>
          </a:prstGeom>
          <a:noFill/>
        </p:spPr>
      </p:pic>
      <p:sp>
        <p:nvSpPr>
          <p:cNvPr id="5" name="矩形 4">
            <a:extLst>
              <a:ext uri="{FF2B5EF4-FFF2-40B4-BE49-F238E27FC236}">
                <a16:creationId xmlns="" xmlns:a16="http://schemas.microsoft.com/office/drawing/2014/main" id="{63EC1A45-DE44-4732-A300-8A63DEFB1977}"/>
              </a:ext>
            </a:extLst>
          </p:cNvPr>
          <p:cNvSpPr/>
          <p:nvPr/>
        </p:nvSpPr>
        <p:spPr bwMode="gray">
          <a:xfrm>
            <a:off x="4474458" y="4016837"/>
            <a:ext cx="1367466" cy="1030337"/>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 xmlns:a16="http://schemas.microsoft.com/office/drawing/2014/main" id="{020D7A1D-EFAD-4C8C-B9DE-D0FAD269B77A}"/>
              </a:ext>
            </a:extLst>
          </p:cNvPr>
          <p:cNvSpPr txBox="1"/>
          <p:nvPr/>
        </p:nvSpPr>
        <p:spPr bwMode="gray">
          <a:xfrm>
            <a:off x="2116561" y="2946347"/>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185937" y="2524237"/>
            <a:ext cx="527350" cy="431467"/>
          </a:xfrm>
          <a:prstGeom prst="rect">
            <a:avLst/>
          </a:prstGeom>
          <a:noFill/>
        </p:spPr>
      </p:pic>
      <p:sp>
        <p:nvSpPr>
          <p:cNvPr id="11" name="TextBox 120">
            <a:extLst>
              <a:ext uri="{FF2B5EF4-FFF2-40B4-BE49-F238E27FC236}">
                <a16:creationId xmlns="" xmlns:a16="http://schemas.microsoft.com/office/drawing/2014/main" id="{020D7A1D-EFAD-4C8C-B9DE-D0FAD269B77A}"/>
              </a:ext>
            </a:extLst>
          </p:cNvPr>
          <p:cNvSpPr txBox="1"/>
          <p:nvPr/>
        </p:nvSpPr>
        <p:spPr bwMode="gray">
          <a:xfrm>
            <a:off x="1855200" y="2239017"/>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任意多边形 11"/>
          <p:cNvSpPr/>
          <p:nvPr/>
        </p:nvSpPr>
        <p:spPr bwMode="gray">
          <a:xfrm>
            <a:off x="910351" y="1862982"/>
            <a:ext cx="4931573"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85574" y="2524237"/>
            <a:ext cx="527350" cy="431467"/>
          </a:xfrm>
          <a:prstGeom prst="rect">
            <a:avLst/>
          </a:prstGeom>
          <a:noFill/>
        </p:spPr>
      </p:pic>
      <p:cxnSp>
        <p:nvCxnSpPr>
          <p:cNvPr id="14" name="直接连接符 13">
            <a:extLst>
              <a:ext uri="{FF2B5EF4-FFF2-40B4-BE49-F238E27FC236}">
                <a16:creationId xmlns="" xmlns:a16="http://schemas.microsoft.com/office/drawing/2014/main" id="{94275FFE-3BE6-4C12-8737-FDFE3456C4A2}"/>
              </a:ext>
            </a:extLst>
          </p:cNvPr>
          <p:cNvCxnSpPr>
            <a:stCxn id="8" idx="3"/>
            <a:endCxn id="13" idx="1"/>
          </p:cNvCxnSpPr>
          <p:nvPr/>
        </p:nvCxnSpPr>
        <p:spPr bwMode="gray">
          <a:xfrm>
            <a:off x="2713287" y="2739970"/>
            <a:ext cx="1872287" cy="0"/>
          </a:xfrm>
          <a:prstGeom prst="line">
            <a:avLst/>
          </a:prstGeom>
          <a:noFill/>
          <a:ln w="19050" cap="flat" cmpd="sng" algn="ctr">
            <a:solidFill>
              <a:schemeClr val="bg1">
                <a:lumMod val="50000"/>
              </a:schemeClr>
            </a:solidFill>
            <a:prstDash val="solid"/>
          </a:ln>
          <a:effectLst/>
        </p:spPr>
      </p:cxnSp>
      <p:cxnSp>
        <p:nvCxnSpPr>
          <p:cNvPr id="21" name="直接连接符 20">
            <a:extLst>
              <a:ext uri="{FF2B5EF4-FFF2-40B4-BE49-F238E27FC236}">
                <a16:creationId xmlns="" xmlns:a16="http://schemas.microsoft.com/office/drawing/2014/main" id="{94275FFE-3BE6-4C12-8737-FDFE3456C4A2}"/>
              </a:ext>
            </a:extLst>
          </p:cNvPr>
          <p:cNvCxnSpPr>
            <a:stCxn id="13" idx="2"/>
            <a:endCxn id="4" idx="0"/>
          </p:cNvCxnSpPr>
          <p:nvPr/>
        </p:nvCxnSpPr>
        <p:spPr bwMode="gray">
          <a:xfrm>
            <a:off x="4849249" y="2955705"/>
            <a:ext cx="1535" cy="109480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4585574" y="2239017"/>
            <a:ext cx="528886"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3737477" y="4142585"/>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bwMode="gray">
          <a:xfrm flipH="1">
            <a:off x="4606512" y="3214463"/>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9" name="TextBox 120">
            <a:extLst>
              <a:ext uri="{FF2B5EF4-FFF2-40B4-BE49-F238E27FC236}">
                <a16:creationId xmlns="" xmlns:a16="http://schemas.microsoft.com/office/drawing/2014/main" id="{020D7A1D-EFAD-4C8C-B9DE-D0FAD269B77A}"/>
              </a:ext>
            </a:extLst>
          </p:cNvPr>
          <p:cNvSpPr txBox="1"/>
          <p:nvPr/>
        </p:nvSpPr>
        <p:spPr bwMode="gray">
          <a:xfrm>
            <a:off x="1009657" y="1888021"/>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连接符 39">
            <a:extLst>
              <a:ext uri="{FF2B5EF4-FFF2-40B4-BE49-F238E27FC236}">
                <a16:creationId xmlns="" xmlns:a16="http://schemas.microsoft.com/office/drawing/2014/main" id="{94275FFE-3BE6-4C12-8737-FDFE3456C4A2}"/>
              </a:ext>
            </a:extLst>
          </p:cNvPr>
          <p:cNvCxnSpPr>
            <a:stCxn id="8" idx="1"/>
          </p:cNvCxnSpPr>
          <p:nvPr/>
        </p:nvCxnSpPr>
        <p:spPr bwMode="gray">
          <a:xfrm flipH="1">
            <a:off x="910351" y="2739970"/>
            <a:ext cx="1275587" cy="0"/>
          </a:xfrm>
          <a:prstGeom prst="line">
            <a:avLst/>
          </a:prstGeom>
          <a:noFill/>
          <a:ln w="19050" cap="flat" cmpd="sng" algn="ctr">
            <a:solidFill>
              <a:schemeClr val="bg1">
                <a:lumMod val="50000"/>
              </a:schemeClr>
            </a:solidFill>
            <a:prstDash val="solid"/>
          </a:ln>
          <a:effectLst/>
        </p:spPr>
      </p:cxnSp>
      <p:sp>
        <p:nvSpPr>
          <p:cNvPr id="43" name="TextBox 120">
            <a:extLst>
              <a:ext uri="{FF2B5EF4-FFF2-40B4-BE49-F238E27FC236}">
                <a16:creationId xmlns="" xmlns:a16="http://schemas.microsoft.com/office/drawing/2014/main" id="{020D7A1D-EFAD-4C8C-B9DE-D0FAD269B77A}"/>
              </a:ext>
            </a:extLst>
          </p:cNvPr>
          <p:cNvSpPr txBox="1"/>
          <p:nvPr/>
        </p:nvSpPr>
        <p:spPr bwMode="gray">
          <a:xfrm>
            <a:off x="5112924" y="4111819"/>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6439326" y="2276619"/>
            <a:ext cx="5009908" cy="1631216"/>
          </a:xfrm>
          <a:prstGeom prst="rect">
            <a:avLst/>
          </a:prstGeom>
          <a:solidFill>
            <a:srgbClr val="F4FBFE"/>
          </a:solidFill>
          <a:ln>
            <a:solidFill>
              <a:srgbClr val="99DFF9"/>
            </a:solidFill>
          </a:ln>
        </p:spPr>
        <p:txBody>
          <a:bodyPr wrap="square" rtlCol="0" anchor="ctr">
            <a:spAutoFit/>
          </a:bodyPr>
          <a:lstStyle/>
          <a:p>
            <a:pPr>
              <a:lnSpc>
                <a:spcPts val="2399"/>
              </a:lnSpc>
            </a:pP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route-static 10.0.45.0 255.255.255.128 null0</a:t>
            </a:r>
          </a:p>
          <a:p>
            <a:pPr>
              <a:lnSpc>
                <a:spcPts val="2399"/>
              </a:lnSpc>
            </a:pP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route-static 10.0.45.128 255.255.255.128 null0</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ts val="2399"/>
              </a:lnSpc>
            </a:pP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200</a:t>
            </a:r>
          </a:p>
          <a:p>
            <a:pPr>
              <a:lnSpc>
                <a:spcPts val="2399"/>
              </a:lnSpc>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aggregate 10.0.45.0 255.255.255.0 detail-suppressed</a:t>
            </a:r>
          </a:p>
          <a:p>
            <a:pPr>
              <a:lnSpc>
                <a:spcPts val="2399"/>
              </a:lnSpc>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import-route static</a:t>
            </a:r>
            <a:endPar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占位符 112"/>
          <p:cNvSpPr txBox="1">
            <a:spLocks/>
          </p:cNvSpPr>
          <p:nvPr/>
        </p:nvSpPr>
        <p:spPr bwMode="gray">
          <a:xfrm>
            <a:off x="6079106" y="1862982"/>
            <a:ext cx="4017695" cy="36136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Run the following commands on 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占位符 112"/>
          <p:cNvSpPr txBox="1">
            <a:spLocks/>
          </p:cNvSpPr>
          <p:nvPr/>
        </p:nvSpPr>
        <p:spPr bwMode="gray">
          <a:xfrm>
            <a:off x="6079106" y="3998976"/>
            <a:ext cx="5647707" cy="1762252"/>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two static routes on R3, import the static routes to BGP using the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import-route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command, run the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aggregate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command to manually summarize the routes, and specify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detail-suppressed</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suppress advertisement of specific routes.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920511" y="5114897"/>
            <a:ext cx="5019182" cy="646331"/>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200"/>
              </a:lnSpc>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To manually summarize routes on R3, configure two static routes pointing to null0 on R3 and import them to BGP.</a:t>
            </a: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120">
            <a:extLst>
              <a:ext uri="{FF2B5EF4-FFF2-40B4-BE49-F238E27FC236}">
                <a16:creationId xmlns="" xmlns:a16="http://schemas.microsoft.com/office/drawing/2014/main" id="{31930744-3D36-4F81-8426-6F129C1A6804}"/>
              </a:ext>
            </a:extLst>
          </p:cNvPr>
          <p:cNvSpPr txBox="1"/>
          <p:nvPr/>
        </p:nvSpPr>
        <p:spPr bwMode="gray">
          <a:xfrm>
            <a:off x="4220363" y="4739398"/>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a:extLst>
              <a:ext uri="{FF2B5EF4-FFF2-40B4-BE49-F238E27FC236}">
                <a16:creationId xmlns="" xmlns:a16="http://schemas.microsoft.com/office/drawing/2014/main" id="{927AD331-23D3-4BE6-8DF7-31B7006A5D7F}"/>
              </a:ext>
            </a:extLst>
          </p:cNvPr>
          <p:cNvCxnSpPr>
            <a:cxnSpLocks/>
          </p:cNvCxnSpPr>
          <p:nvPr/>
        </p:nvCxnSpPr>
        <p:spPr bwMode="gray">
          <a:xfrm flipH="1">
            <a:off x="4585574" y="4727815"/>
            <a:ext cx="762128"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4" name="直接连接符 33">
            <a:extLst>
              <a:ext uri="{FF2B5EF4-FFF2-40B4-BE49-F238E27FC236}">
                <a16:creationId xmlns="" xmlns:a16="http://schemas.microsoft.com/office/drawing/2014/main" id="{927AD331-23D3-4BE6-8DF7-31B7006A5D7F}"/>
              </a:ext>
            </a:extLst>
          </p:cNvPr>
          <p:cNvCxnSpPr>
            <a:cxnSpLocks/>
          </p:cNvCxnSpPr>
          <p:nvPr/>
        </p:nvCxnSpPr>
        <p:spPr bwMode="gray">
          <a:xfrm flipV="1">
            <a:off x="4850414" y="4477300"/>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2485291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Manual Route Summarization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1009657" y="2713121"/>
            <a:ext cx="4413299"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120">
            <a:extLst>
              <a:ext uri="{FF2B5EF4-FFF2-40B4-BE49-F238E27FC236}">
                <a16:creationId xmlns="" xmlns:a16="http://schemas.microsoft.com/office/drawing/2014/main" id="{020D7A1D-EFAD-4C8C-B9DE-D0FAD269B77A}"/>
              </a:ext>
            </a:extLst>
          </p:cNvPr>
          <p:cNvSpPr txBox="1"/>
          <p:nvPr/>
        </p:nvSpPr>
        <p:spPr bwMode="gray">
          <a:xfrm>
            <a:off x="2116561" y="3454345"/>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185937" y="3032235"/>
            <a:ext cx="527350" cy="431467"/>
          </a:xfrm>
          <a:prstGeom prst="rect">
            <a:avLst/>
          </a:prstGeom>
          <a:noFill/>
        </p:spPr>
      </p:pic>
      <p:sp>
        <p:nvSpPr>
          <p:cNvPr id="33" name="TextBox 120">
            <a:extLst>
              <a:ext uri="{FF2B5EF4-FFF2-40B4-BE49-F238E27FC236}">
                <a16:creationId xmlns="" xmlns:a16="http://schemas.microsoft.com/office/drawing/2014/main" id="{020D7A1D-EFAD-4C8C-B9DE-D0FAD269B77A}"/>
              </a:ext>
            </a:extLst>
          </p:cNvPr>
          <p:cNvSpPr txBox="1"/>
          <p:nvPr/>
        </p:nvSpPr>
        <p:spPr bwMode="gray">
          <a:xfrm>
            <a:off x="1855200" y="2747015"/>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任意多边形 33"/>
          <p:cNvSpPr/>
          <p:nvPr/>
        </p:nvSpPr>
        <p:spPr bwMode="gray">
          <a:xfrm>
            <a:off x="910351" y="2370980"/>
            <a:ext cx="4931573"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a:extLst>
              <a:ext uri="{FF2B5EF4-FFF2-40B4-BE49-F238E27FC236}">
                <a16:creationId xmlns="" xmlns:a16="http://schemas.microsoft.com/office/drawing/2014/main" id="{94275FFE-3BE6-4C12-8737-FDFE3456C4A2}"/>
              </a:ext>
            </a:extLst>
          </p:cNvPr>
          <p:cNvCxnSpPr>
            <a:stCxn id="32" idx="3"/>
            <a:endCxn id="35" idx="1"/>
          </p:cNvCxnSpPr>
          <p:nvPr/>
        </p:nvCxnSpPr>
        <p:spPr bwMode="gray">
          <a:xfrm>
            <a:off x="2713287" y="3247968"/>
            <a:ext cx="1872287" cy="0"/>
          </a:xfrm>
          <a:prstGeom prst="line">
            <a:avLst/>
          </a:prstGeom>
          <a:noFill/>
          <a:ln w="19050" cap="flat" cmpd="sng" algn="ctr">
            <a:solidFill>
              <a:schemeClr val="bg1">
                <a:lumMod val="50000"/>
              </a:schemeClr>
            </a:solidFill>
            <a:prstDash val="solid"/>
          </a:ln>
          <a:effectLst/>
        </p:spPr>
      </p:cxnSp>
      <p:cxnSp>
        <p:nvCxnSpPr>
          <p:cNvPr id="38" name="直接连接符 37">
            <a:extLst>
              <a:ext uri="{FF2B5EF4-FFF2-40B4-BE49-F238E27FC236}">
                <a16:creationId xmlns="" xmlns:a16="http://schemas.microsoft.com/office/drawing/2014/main" id="{94275FFE-3BE6-4C12-8737-FDFE3456C4A2}"/>
              </a:ext>
            </a:extLst>
          </p:cNvPr>
          <p:cNvCxnSpPr>
            <a:stCxn id="35" idx="2"/>
          </p:cNvCxnSpPr>
          <p:nvPr/>
        </p:nvCxnSpPr>
        <p:spPr bwMode="gray">
          <a:xfrm>
            <a:off x="4849249" y="3463703"/>
            <a:ext cx="1535" cy="1094807"/>
          </a:xfrm>
          <a:prstGeom prst="line">
            <a:avLst/>
          </a:prstGeom>
          <a:noFill/>
          <a:ln w="19050" cap="flat" cmpd="sng" algn="ctr">
            <a:solidFill>
              <a:schemeClr val="bg1">
                <a:lumMod val="50000"/>
              </a:schemeClr>
            </a:solidFill>
            <a:prstDash val="solid"/>
          </a:ln>
          <a:effectLst/>
        </p:spPr>
      </p:cxnSp>
      <p:sp>
        <p:nvSpPr>
          <p:cNvPr id="45" name="TextBox 120">
            <a:extLst>
              <a:ext uri="{FF2B5EF4-FFF2-40B4-BE49-F238E27FC236}">
                <a16:creationId xmlns="" xmlns:a16="http://schemas.microsoft.com/office/drawing/2014/main" id="{020D7A1D-EFAD-4C8C-B9DE-D0FAD269B77A}"/>
              </a:ext>
            </a:extLst>
          </p:cNvPr>
          <p:cNvSpPr txBox="1"/>
          <p:nvPr/>
        </p:nvSpPr>
        <p:spPr bwMode="gray">
          <a:xfrm>
            <a:off x="4585573" y="2747015"/>
            <a:ext cx="527351"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连接符 48"/>
          <p:cNvCxnSpPr/>
          <p:nvPr/>
        </p:nvCxnSpPr>
        <p:spPr bwMode="gray">
          <a:xfrm flipH="1">
            <a:off x="4606512" y="3722461"/>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50" name="TextBox 120">
            <a:extLst>
              <a:ext uri="{FF2B5EF4-FFF2-40B4-BE49-F238E27FC236}">
                <a16:creationId xmlns="" xmlns:a16="http://schemas.microsoft.com/office/drawing/2014/main" id="{020D7A1D-EFAD-4C8C-B9DE-D0FAD269B77A}"/>
              </a:ext>
            </a:extLst>
          </p:cNvPr>
          <p:cNvSpPr txBox="1"/>
          <p:nvPr/>
        </p:nvSpPr>
        <p:spPr bwMode="gray">
          <a:xfrm>
            <a:off x="1009657" y="2396019"/>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a:extLst>
              <a:ext uri="{FF2B5EF4-FFF2-40B4-BE49-F238E27FC236}">
                <a16:creationId xmlns="" xmlns:a16="http://schemas.microsoft.com/office/drawing/2014/main" id="{94275FFE-3BE6-4C12-8737-FDFE3456C4A2}"/>
              </a:ext>
            </a:extLst>
          </p:cNvPr>
          <p:cNvCxnSpPr>
            <a:stCxn id="32" idx="1"/>
          </p:cNvCxnSpPr>
          <p:nvPr/>
        </p:nvCxnSpPr>
        <p:spPr bwMode="gray">
          <a:xfrm flipH="1">
            <a:off x="910351" y="3247968"/>
            <a:ext cx="1275587" cy="0"/>
          </a:xfrm>
          <a:prstGeom prst="line">
            <a:avLst/>
          </a:prstGeom>
          <a:noFill/>
          <a:ln w="19050" cap="flat" cmpd="sng" algn="ctr">
            <a:solidFill>
              <a:schemeClr val="bg1">
                <a:lumMod val="50000"/>
              </a:schemeClr>
            </a:solidFill>
            <a:prstDash val="solid"/>
          </a:ln>
          <a:effectLst/>
        </p:spPr>
      </p:cxnSp>
      <p:sp>
        <p:nvSpPr>
          <p:cNvPr id="53" name="文本占位符 112"/>
          <p:cNvSpPr txBox="1">
            <a:spLocks/>
          </p:cNvSpPr>
          <p:nvPr/>
        </p:nvSpPr>
        <p:spPr>
          <a:xfrm>
            <a:off x="6102332" y="3045928"/>
            <a:ext cx="5647707" cy="238924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BGP routing table of R3 contains two BGP routes 10.0.45.0/24.</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36575" lvl="1" indent="-274638"/>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Locally generated route: Static routes are imported to BGP and are manually summarized.</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36575" lvl="1" indent="-274638"/>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 advertised by R5 at 10.0.35.5</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61938" indent="-261938"/>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two routes do not have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Local_Preference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or Preferred-Value attribute values on R3. R3 then compares the source of the two routes and prefers the route that is manually summarized.</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9" name="表格 18"/>
          <p:cNvGraphicFramePr>
            <a:graphicFrameLocks noGrp="1"/>
          </p:cNvGraphicFramePr>
          <p:nvPr>
            <p:extLst>
              <p:ext uri="{D42A27DB-BD31-4B8C-83A1-F6EECF244321}">
                <p14:modId xmlns:p14="http://schemas.microsoft.com/office/powerpoint/2010/main" val="3752199894"/>
              </p:ext>
            </p:extLst>
          </p:nvPr>
        </p:nvGraphicFramePr>
        <p:xfrm>
          <a:off x="6354774" y="1874462"/>
          <a:ext cx="5067163" cy="1178076"/>
        </p:xfrm>
        <a:graphic>
          <a:graphicData uri="http://schemas.openxmlformats.org/drawingml/2006/table">
            <a:tbl>
              <a:tblPr/>
              <a:tblGrid>
                <a:gridCol w="320736"/>
                <a:gridCol w="1096230"/>
                <a:gridCol w="787733"/>
                <a:gridCol w="588025"/>
                <a:gridCol w="610216"/>
                <a:gridCol w="700362"/>
                <a:gridCol w="963861"/>
              </a:tblGrid>
              <a:tr h="192330">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MED</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Path/</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92330">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92330">
                <a:tc>
                  <a:txBody>
                    <a:bodyPr/>
                    <a:lstStyle/>
                    <a:p>
                      <a:pPr algn="l"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*&gt;</a:t>
                      </a:r>
                      <a:endPar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127.0.0.1</a:t>
                      </a:r>
                      <a:endPar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92330">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10.0.35.5</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300?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92330">
                <a:tc>
                  <a:txBody>
                    <a:bodyPr/>
                    <a:lstStyle/>
                    <a:p>
                      <a:pPr algn="l"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s&gt;</a:t>
                      </a:r>
                      <a:endPar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10.0.45.0/25</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216071">
                <a:tc>
                  <a:txBody>
                    <a:bodyPr/>
                    <a:lstStyle/>
                    <a:p>
                      <a:pPr algn="l"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s&gt;</a:t>
                      </a:r>
                      <a:endPar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10.0.45.128/25</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0.0.0.0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r>
            </a:tbl>
          </a:graphicData>
        </a:graphic>
      </p:graphicFrame>
      <p:sp>
        <p:nvSpPr>
          <p:cNvPr id="26" name="Freeform 67"/>
          <p:cNvSpPr/>
          <p:nvPr/>
        </p:nvSpPr>
        <p:spPr bwMode="gray">
          <a:xfrm rot="17670205">
            <a:off x="4956510" y="2490550"/>
            <a:ext cx="1111900" cy="894029"/>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85574" y="3032235"/>
            <a:ext cx="527350" cy="431467"/>
          </a:xfrm>
          <a:prstGeom prst="rect">
            <a:avLst/>
          </a:prstGeom>
          <a:noFill/>
        </p:spPr>
      </p:pic>
      <p:pic>
        <p:nvPicPr>
          <p:cNvPr id="4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87109" y="4558510"/>
            <a:ext cx="527350" cy="431467"/>
          </a:xfrm>
          <a:prstGeom prst="rect">
            <a:avLst/>
          </a:prstGeom>
          <a:noFill/>
        </p:spPr>
      </p:pic>
      <p:sp>
        <p:nvSpPr>
          <p:cNvPr id="43" name="矩形 42">
            <a:extLst>
              <a:ext uri="{FF2B5EF4-FFF2-40B4-BE49-F238E27FC236}">
                <a16:creationId xmlns="" xmlns:a16="http://schemas.microsoft.com/office/drawing/2014/main" id="{63EC1A45-DE44-4732-A300-8A63DEFB1977}"/>
              </a:ext>
            </a:extLst>
          </p:cNvPr>
          <p:cNvSpPr/>
          <p:nvPr/>
        </p:nvSpPr>
        <p:spPr bwMode="gray">
          <a:xfrm>
            <a:off x="4474458" y="4524835"/>
            <a:ext cx="1367466" cy="1030337"/>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20">
            <a:extLst>
              <a:ext uri="{FF2B5EF4-FFF2-40B4-BE49-F238E27FC236}">
                <a16:creationId xmlns="" xmlns:a16="http://schemas.microsoft.com/office/drawing/2014/main" id="{020D7A1D-EFAD-4C8C-B9DE-D0FAD269B77A}"/>
              </a:ext>
            </a:extLst>
          </p:cNvPr>
          <p:cNvSpPr txBox="1"/>
          <p:nvPr/>
        </p:nvSpPr>
        <p:spPr bwMode="gray">
          <a:xfrm>
            <a:off x="3679421" y="4650583"/>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120">
            <a:extLst>
              <a:ext uri="{FF2B5EF4-FFF2-40B4-BE49-F238E27FC236}">
                <a16:creationId xmlns="" xmlns:a16="http://schemas.microsoft.com/office/drawing/2014/main" id="{020D7A1D-EFAD-4C8C-B9DE-D0FAD269B77A}"/>
              </a:ext>
            </a:extLst>
          </p:cNvPr>
          <p:cNvSpPr txBox="1"/>
          <p:nvPr/>
        </p:nvSpPr>
        <p:spPr bwMode="gray">
          <a:xfrm>
            <a:off x="5112924" y="4619817"/>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120">
            <a:extLst>
              <a:ext uri="{FF2B5EF4-FFF2-40B4-BE49-F238E27FC236}">
                <a16:creationId xmlns="" xmlns:a16="http://schemas.microsoft.com/office/drawing/2014/main" id="{31930744-3D36-4F81-8426-6F129C1A6804}"/>
              </a:ext>
            </a:extLst>
          </p:cNvPr>
          <p:cNvSpPr txBox="1"/>
          <p:nvPr/>
        </p:nvSpPr>
        <p:spPr bwMode="gray">
          <a:xfrm>
            <a:off x="4220363" y="5247396"/>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a:extLst>
              <a:ext uri="{FF2B5EF4-FFF2-40B4-BE49-F238E27FC236}">
                <a16:creationId xmlns="" xmlns:a16="http://schemas.microsoft.com/office/drawing/2014/main" id="{927AD331-23D3-4BE6-8DF7-31B7006A5D7F}"/>
              </a:ext>
            </a:extLst>
          </p:cNvPr>
          <p:cNvCxnSpPr>
            <a:cxnSpLocks/>
          </p:cNvCxnSpPr>
          <p:nvPr/>
        </p:nvCxnSpPr>
        <p:spPr bwMode="gray">
          <a:xfrm flipH="1">
            <a:off x="4585574" y="5235813"/>
            <a:ext cx="762128"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5" name="直接连接符 54">
            <a:extLst>
              <a:ext uri="{FF2B5EF4-FFF2-40B4-BE49-F238E27FC236}">
                <a16:creationId xmlns="" xmlns:a16="http://schemas.microsoft.com/office/drawing/2014/main" id="{927AD331-23D3-4BE6-8DF7-31B7006A5D7F}"/>
              </a:ext>
            </a:extLst>
          </p:cNvPr>
          <p:cNvCxnSpPr>
            <a:cxnSpLocks/>
          </p:cNvCxnSpPr>
          <p:nvPr/>
        </p:nvCxnSpPr>
        <p:spPr bwMode="gray">
          <a:xfrm flipV="1">
            <a:off x="4850414" y="4985298"/>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482890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Manual Route Summarization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占位符 112"/>
          <p:cNvSpPr txBox="1">
            <a:spLocks/>
          </p:cNvSpPr>
          <p:nvPr/>
        </p:nvSpPr>
        <p:spPr bwMode="gray">
          <a:xfrm>
            <a:off x="5902197" y="2183642"/>
            <a:ext cx="5843716" cy="2588383"/>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Run the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display </a:t>
            </a:r>
            <a:r>
              <a:rPr lang="en-US" sz="1599" b="1" dirty="0" err="1" smtClean="0">
                <a:latin typeface="Huawei Sans" panose="020C0503030203020204" pitchFamily="34" charset="0"/>
                <a:ea typeface="方正兰亭黑简体" panose="02000000000000000000" pitchFamily="2" charset="-122"/>
                <a:sym typeface="Huawei Sans" panose="020C0503030203020204" pitchFamily="34" charset="0"/>
              </a:rPr>
              <a:t>bgp</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 routing-table 10.0.45.0 24</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 command on R3 to check detailed information about BGP route 10.0.45.0/24. The command output shows that there are two valid routes, and the manually summarized route is better.</a:t>
            </a:r>
            <a:endParaRPr lang="en-US" altLang="zh-CN" sz="15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61938" indent="-261938"/>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This example verifies that the locally generated BGP route is better than the BGP route learned from a peer.</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531017" y="1746791"/>
            <a:ext cx="5371180" cy="4522548"/>
          </a:xfrm>
          <a:prstGeom prst="rect">
            <a:avLst/>
          </a:prstGeom>
          <a:solidFill>
            <a:srgbClr val="F4FBFE"/>
          </a:solidFill>
          <a:ln>
            <a:solidFill>
              <a:srgbClr val="99DFF9"/>
            </a:solidFill>
          </a:ln>
        </p:spPr>
        <p:txBody>
          <a:bodyPr wrap="square" rtlCol="0" anchor="ctr">
            <a:spAutoFit/>
          </a:bodyPr>
          <a:lstStyle/>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[R3]display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routing-table 10.0.45.0 24</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local router ID : 10.0.3.3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Local AS number : 200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Paths: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 available</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 best, 1 select</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10.0.45.0/24:</a:t>
            </a:r>
          </a:p>
          <a:p>
            <a:pPr>
              <a:lnSpc>
                <a:spcPct val="150000"/>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Aggregated route. </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 Duration: 00h00m14s  </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Direct Out-interface: NULL0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127.0.0.1</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information : 0x0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AS-path Nil, origin incomplete,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valid, local,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best, select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active,</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 255</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Aggregator: AS 200, Aggregator ID 10.0.3.3,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Atomic-aggregate</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Advertised to such 2 peers:</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10.0.35.5</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10.0.1.1</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6650437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Automatic Route Summarization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bwMode="gray">
          <a:xfrm>
            <a:off x="1009657" y="2103521"/>
            <a:ext cx="4413299"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87109" y="3948910"/>
            <a:ext cx="527350" cy="431467"/>
          </a:xfrm>
          <a:prstGeom prst="rect">
            <a:avLst/>
          </a:prstGeom>
          <a:noFill/>
        </p:spPr>
      </p:pic>
      <p:sp>
        <p:nvSpPr>
          <p:cNvPr id="5" name="矩形 4">
            <a:extLst>
              <a:ext uri="{FF2B5EF4-FFF2-40B4-BE49-F238E27FC236}">
                <a16:creationId xmlns="" xmlns:a16="http://schemas.microsoft.com/office/drawing/2014/main" id="{63EC1A45-DE44-4732-A300-8A63DEFB1977}"/>
              </a:ext>
            </a:extLst>
          </p:cNvPr>
          <p:cNvSpPr/>
          <p:nvPr/>
        </p:nvSpPr>
        <p:spPr bwMode="gray">
          <a:xfrm>
            <a:off x="3569599" y="3885739"/>
            <a:ext cx="2238192" cy="1059833"/>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 xmlns:a16="http://schemas.microsoft.com/office/drawing/2014/main" id="{020D7A1D-EFAD-4C8C-B9DE-D0FAD269B77A}"/>
              </a:ext>
            </a:extLst>
          </p:cNvPr>
          <p:cNvSpPr txBox="1"/>
          <p:nvPr/>
        </p:nvSpPr>
        <p:spPr bwMode="gray">
          <a:xfrm>
            <a:off x="2116561" y="2844745"/>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185937" y="2422635"/>
            <a:ext cx="527350" cy="431467"/>
          </a:xfrm>
          <a:prstGeom prst="rect">
            <a:avLst/>
          </a:prstGeom>
          <a:noFill/>
        </p:spPr>
      </p:pic>
      <p:sp>
        <p:nvSpPr>
          <p:cNvPr id="8" name="TextBox 120">
            <a:extLst>
              <a:ext uri="{FF2B5EF4-FFF2-40B4-BE49-F238E27FC236}">
                <a16:creationId xmlns="" xmlns:a16="http://schemas.microsoft.com/office/drawing/2014/main" id="{020D7A1D-EFAD-4C8C-B9DE-D0FAD269B77A}"/>
              </a:ext>
            </a:extLst>
          </p:cNvPr>
          <p:cNvSpPr txBox="1"/>
          <p:nvPr/>
        </p:nvSpPr>
        <p:spPr bwMode="gray">
          <a:xfrm>
            <a:off x="1855200" y="2137415"/>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任意多边形 8"/>
          <p:cNvSpPr/>
          <p:nvPr/>
        </p:nvSpPr>
        <p:spPr bwMode="gray">
          <a:xfrm>
            <a:off x="910351" y="1761380"/>
            <a:ext cx="4931573"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85574" y="2422635"/>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7" idx="3"/>
            <a:endCxn id="10" idx="1"/>
          </p:cNvCxnSpPr>
          <p:nvPr/>
        </p:nvCxnSpPr>
        <p:spPr bwMode="gray">
          <a:xfrm>
            <a:off x="2713287" y="2638368"/>
            <a:ext cx="1872287" cy="0"/>
          </a:xfrm>
          <a:prstGeom prst="line">
            <a:avLst/>
          </a:prstGeom>
          <a:noFill/>
          <a:ln w="19050" cap="flat" cmpd="sng" algn="ctr">
            <a:solidFill>
              <a:schemeClr val="bg1">
                <a:lumMod val="50000"/>
              </a:schemeClr>
            </a:solidFill>
            <a:prstDash val="solid"/>
          </a:ln>
          <a:effectLst/>
        </p:spPr>
      </p:cxnSp>
      <p:cxnSp>
        <p:nvCxnSpPr>
          <p:cNvPr id="12" name="直接连接符 11">
            <a:extLst>
              <a:ext uri="{FF2B5EF4-FFF2-40B4-BE49-F238E27FC236}">
                <a16:creationId xmlns="" xmlns:a16="http://schemas.microsoft.com/office/drawing/2014/main" id="{94275FFE-3BE6-4C12-8737-FDFE3456C4A2}"/>
              </a:ext>
            </a:extLst>
          </p:cNvPr>
          <p:cNvCxnSpPr>
            <a:stCxn id="10" idx="2"/>
            <a:endCxn id="4" idx="0"/>
          </p:cNvCxnSpPr>
          <p:nvPr/>
        </p:nvCxnSpPr>
        <p:spPr bwMode="gray">
          <a:xfrm>
            <a:off x="4849249" y="2854103"/>
            <a:ext cx="1535" cy="1094807"/>
          </a:xfrm>
          <a:prstGeom prst="line">
            <a:avLst/>
          </a:prstGeom>
          <a:noFill/>
          <a:ln w="19050" cap="flat" cmpd="sng" algn="ctr">
            <a:solidFill>
              <a:schemeClr val="bg1">
                <a:lumMod val="50000"/>
              </a:schemeClr>
            </a:solidFill>
            <a:prstDash val="solid"/>
          </a:ln>
          <a:effectLst/>
        </p:spPr>
      </p:cxnSp>
      <p:sp>
        <p:nvSpPr>
          <p:cNvPr id="15" name="TextBox 120">
            <a:extLst>
              <a:ext uri="{FF2B5EF4-FFF2-40B4-BE49-F238E27FC236}">
                <a16:creationId xmlns="" xmlns:a16="http://schemas.microsoft.com/office/drawing/2014/main" id="{020D7A1D-EFAD-4C8C-B9DE-D0FAD269B77A}"/>
              </a:ext>
            </a:extLst>
          </p:cNvPr>
          <p:cNvSpPr txBox="1"/>
          <p:nvPr/>
        </p:nvSpPr>
        <p:spPr bwMode="gray">
          <a:xfrm>
            <a:off x="4585574" y="2137415"/>
            <a:ext cx="528886"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20">
            <a:extLst>
              <a:ext uri="{FF2B5EF4-FFF2-40B4-BE49-F238E27FC236}">
                <a16:creationId xmlns="" xmlns:a16="http://schemas.microsoft.com/office/drawing/2014/main" id="{020D7A1D-EFAD-4C8C-B9DE-D0FAD269B77A}"/>
              </a:ext>
            </a:extLst>
          </p:cNvPr>
          <p:cNvSpPr txBox="1"/>
          <p:nvPr/>
        </p:nvSpPr>
        <p:spPr bwMode="gray">
          <a:xfrm>
            <a:off x="3737477" y="4040983"/>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p:nvPr/>
        </p:nvCxnSpPr>
        <p:spPr bwMode="gray">
          <a:xfrm flipH="1">
            <a:off x="4606512" y="3112861"/>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8" name="TextBox 120">
            <a:extLst>
              <a:ext uri="{FF2B5EF4-FFF2-40B4-BE49-F238E27FC236}">
                <a16:creationId xmlns="" xmlns:a16="http://schemas.microsoft.com/office/drawing/2014/main" id="{020D7A1D-EFAD-4C8C-B9DE-D0FAD269B77A}"/>
              </a:ext>
            </a:extLst>
          </p:cNvPr>
          <p:cNvSpPr txBox="1"/>
          <p:nvPr/>
        </p:nvSpPr>
        <p:spPr bwMode="gray">
          <a:xfrm>
            <a:off x="1009657" y="1786419"/>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连接符 18">
            <a:extLst>
              <a:ext uri="{FF2B5EF4-FFF2-40B4-BE49-F238E27FC236}">
                <a16:creationId xmlns="" xmlns:a16="http://schemas.microsoft.com/office/drawing/2014/main" id="{94275FFE-3BE6-4C12-8737-FDFE3456C4A2}"/>
              </a:ext>
            </a:extLst>
          </p:cNvPr>
          <p:cNvCxnSpPr>
            <a:stCxn id="7" idx="1"/>
          </p:cNvCxnSpPr>
          <p:nvPr/>
        </p:nvCxnSpPr>
        <p:spPr bwMode="gray">
          <a:xfrm flipH="1">
            <a:off x="910351" y="2638368"/>
            <a:ext cx="1275587" cy="0"/>
          </a:xfrm>
          <a:prstGeom prst="line">
            <a:avLst/>
          </a:prstGeom>
          <a:noFill/>
          <a:ln w="19050" cap="flat" cmpd="sng" algn="ctr">
            <a:solidFill>
              <a:schemeClr val="bg1">
                <a:lumMod val="50000"/>
              </a:schemeClr>
            </a:solidFill>
            <a:prstDash val="solid"/>
          </a:ln>
          <a:effectLst/>
        </p:spPr>
      </p:cxnSp>
      <p:sp>
        <p:nvSpPr>
          <p:cNvPr id="20" name="TextBox 120">
            <a:extLst>
              <a:ext uri="{FF2B5EF4-FFF2-40B4-BE49-F238E27FC236}">
                <a16:creationId xmlns="" xmlns:a16="http://schemas.microsoft.com/office/drawing/2014/main" id="{020D7A1D-EFAD-4C8C-B9DE-D0FAD269B77A}"/>
              </a:ext>
            </a:extLst>
          </p:cNvPr>
          <p:cNvSpPr txBox="1"/>
          <p:nvPr/>
        </p:nvSpPr>
        <p:spPr bwMode="gray">
          <a:xfrm>
            <a:off x="5069382" y="4010217"/>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6462830" y="1551848"/>
            <a:ext cx="4037271" cy="1938235"/>
          </a:xfrm>
          <a:prstGeom prst="rect">
            <a:avLst/>
          </a:prstGeom>
          <a:solidFill>
            <a:srgbClr val="F4FBFE"/>
          </a:solidFill>
          <a:ln>
            <a:solidFill>
              <a:srgbClr val="99DFF9"/>
            </a:solidFill>
          </a:ln>
        </p:spPr>
        <p:txBody>
          <a:bodyPr wrap="square" rtlCol="0" anchor="ctr">
            <a:spAutoFit/>
          </a:bodyPr>
          <a:lstStyle/>
          <a:p>
            <a:pP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route-static 10.0.45.0 255.255.255.128 null0</a:t>
            </a:r>
          </a:p>
          <a:p>
            <a:pP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route-static 10.0.45.128 255.255.255.128 null0</a:t>
            </a:r>
          </a:p>
          <a:p>
            <a:pPr>
              <a:lnSpc>
                <a:spcPts val="2399"/>
              </a:lnSpc>
            </a:pPr>
            <a:endParaRPr lang="en-US" altLang="zh-CN" sz="12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summary automatic</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import-route static</a:t>
            </a: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占位符 112"/>
          <p:cNvSpPr txBox="1">
            <a:spLocks/>
          </p:cNvSpPr>
          <p:nvPr/>
        </p:nvSpPr>
        <p:spPr bwMode="gray">
          <a:xfrm>
            <a:off x="6093620" y="1238155"/>
            <a:ext cx="4017695" cy="36136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a:r>
              <a:rPr lang="en-US" sz="1300" dirty="0" smtClean="0">
                <a:latin typeface="Huawei Sans" panose="020C0503030203020204" pitchFamily="34" charset="0"/>
                <a:ea typeface="方正兰亭黑简体" panose="02000000000000000000" pitchFamily="2" charset="-122"/>
                <a:sym typeface="Huawei Sans" panose="020C0503030203020204" pitchFamily="34" charset="0"/>
              </a:rPr>
              <a:t>Run the following commands on R3.</a:t>
            </a: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占位符 112"/>
          <p:cNvSpPr txBox="1">
            <a:spLocks/>
          </p:cNvSpPr>
          <p:nvPr/>
        </p:nvSpPr>
        <p:spPr bwMode="gray">
          <a:xfrm>
            <a:off x="6093619" y="3529078"/>
            <a:ext cx="5647707" cy="2852672"/>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eaLnBrk="0" hangingPunct="0"/>
            <a:r>
              <a:rPr lang="en-US" sz="1300" dirty="0" smtClean="0">
                <a:latin typeface="Huawei Sans" panose="020C0503030203020204" pitchFamily="34" charset="0"/>
                <a:ea typeface="方正兰亭黑简体" panose="02000000000000000000" pitchFamily="2" charset="-122"/>
                <a:sym typeface="Huawei Sans" panose="020C0503030203020204" pitchFamily="34" charset="0"/>
              </a:rPr>
              <a:t>Configure two static routes on R3, import the static routes to BGP using the </a:t>
            </a:r>
            <a:r>
              <a:rPr lang="en-US" sz="1300" b="1" dirty="0" smtClean="0">
                <a:latin typeface="Huawei Sans" panose="020C0503030203020204" pitchFamily="34" charset="0"/>
                <a:ea typeface="方正兰亭黑简体" panose="02000000000000000000" pitchFamily="2" charset="-122"/>
                <a:sym typeface="Huawei Sans" panose="020C0503030203020204" pitchFamily="34" charset="0"/>
              </a:rPr>
              <a:t>import-route</a:t>
            </a:r>
            <a:r>
              <a:rPr lang="en-US" sz="1300" dirty="0" smtClean="0">
                <a:latin typeface="Huawei Sans" panose="020C0503030203020204" pitchFamily="34" charset="0"/>
                <a:ea typeface="方正兰亭黑简体" panose="02000000000000000000" pitchFamily="2" charset="-122"/>
                <a:sym typeface="Huawei Sans" panose="020C0503030203020204" pitchFamily="34" charset="0"/>
              </a:rPr>
              <a:t> command, and enable automatic summarization. BGP summarizes routes by natural network segment. For example, class A addresses 10.1.1.1/24 and 10.2.1.1/24 on the non-natural network segment are summarized into class A address 10.0.0.0/8 on the natural network segment. In addition, BGP advertises only the summarized route to peers.</a:t>
            </a:r>
            <a:endParaRPr lang="en-US" altLang="zh-CN" sz="13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61938" indent="-261938" eaLnBrk="0" hangingPunct="0"/>
            <a:r>
              <a:rPr lang="en-US" sz="1300" dirty="0" smtClean="0">
                <a:latin typeface="Huawei Sans" panose="020C0503030203020204" pitchFamily="34" charset="0"/>
                <a:ea typeface="方正兰亭黑简体" panose="02000000000000000000" pitchFamily="2" charset="-122"/>
                <a:sym typeface="Huawei Sans" panose="020C0503030203020204" pitchFamily="34" charset="0"/>
              </a:rPr>
              <a:t>On R3, you can view that the route is summarized to 10.0.0.0/8.</a:t>
            </a:r>
            <a:endParaRPr lang="en-US" altLang="zh-CN" sz="13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61938" indent="-261938" eaLnBrk="0" hangingPunct="0"/>
            <a:r>
              <a:rPr lang="en-US" sz="1300" dirty="0" smtClean="0">
                <a:latin typeface="Huawei Sans" panose="020C0503030203020204" pitchFamily="34" charset="0"/>
                <a:ea typeface="方正兰亭黑简体" panose="02000000000000000000" pitchFamily="2" charset="-122"/>
                <a:sym typeface="Huawei Sans" panose="020C0503030203020204" pitchFamily="34" charset="0"/>
              </a:rPr>
              <a:t>R5 imports the route 10.0.0.0/8 and advertises it to R3.</a:t>
            </a: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755890" y="5237732"/>
            <a:ext cx="5183803" cy="873686"/>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200"/>
              </a:lnSpc>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In this case, the configurations on R1, R3, and R5 are irrelevant to the configurations that have been performed in the example of manual summarization.</a:t>
            </a:r>
            <a:endPar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120">
            <a:extLst>
              <a:ext uri="{FF2B5EF4-FFF2-40B4-BE49-F238E27FC236}">
                <a16:creationId xmlns="" xmlns:a16="http://schemas.microsoft.com/office/drawing/2014/main" id="{31930744-3D36-4F81-8426-6F129C1A6804}"/>
              </a:ext>
            </a:extLst>
          </p:cNvPr>
          <p:cNvSpPr txBox="1"/>
          <p:nvPr/>
        </p:nvSpPr>
        <p:spPr bwMode="gray">
          <a:xfrm>
            <a:off x="3569598" y="4637796"/>
            <a:ext cx="2272326" cy="307777"/>
          </a:xfrm>
          <a:prstGeom prst="rect">
            <a:avLst/>
          </a:prstGeom>
          <a:noFill/>
        </p:spPr>
        <p:txBody>
          <a:bodyPr wrap="square" rtlCol="0">
            <a:spAutoFit/>
          </a:bodyPr>
          <a:lstStyle/>
          <a:p>
            <a:pPr algn="ctr"/>
            <a:r>
              <a:rPr lang="en-US" sz="1400" smtClean="0">
                <a:latin typeface="Huawei Sans" panose="020C0503030203020204" pitchFamily="34" charset="0"/>
                <a:ea typeface="方正兰亭黑简体" panose="02000000000000000000" pitchFamily="2" charset="-122"/>
                <a:sym typeface="Huawei Sans" panose="020C0503030203020204" pitchFamily="34" charset="0"/>
              </a:rPr>
              <a:t>10.0.45.0/24, </a:t>
            </a:r>
            <a:r>
              <a:rPr lang="en-US" sz="140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10.0.0.0/8</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a:extLst>
              <a:ext uri="{FF2B5EF4-FFF2-40B4-BE49-F238E27FC236}">
                <a16:creationId xmlns="" xmlns:a16="http://schemas.microsoft.com/office/drawing/2014/main" id="{927AD331-23D3-4BE6-8DF7-31B7006A5D7F}"/>
              </a:ext>
            </a:extLst>
          </p:cNvPr>
          <p:cNvCxnSpPr>
            <a:cxnSpLocks/>
          </p:cNvCxnSpPr>
          <p:nvPr/>
        </p:nvCxnSpPr>
        <p:spPr bwMode="gray">
          <a:xfrm flipH="1">
            <a:off x="3737478" y="4626213"/>
            <a:ext cx="1911482"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直接连接符 30">
            <a:extLst>
              <a:ext uri="{FF2B5EF4-FFF2-40B4-BE49-F238E27FC236}">
                <a16:creationId xmlns="" xmlns:a16="http://schemas.microsoft.com/office/drawing/2014/main" id="{927AD331-23D3-4BE6-8DF7-31B7006A5D7F}"/>
              </a:ext>
            </a:extLst>
          </p:cNvPr>
          <p:cNvCxnSpPr>
            <a:cxnSpLocks/>
          </p:cNvCxnSpPr>
          <p:nvPr/>
        </p:nvCxnSpPr>
        <p:spPr bwMode="gray">
          <a:xfrm flipV="1">
            <a:off x="4850414" y="4375698"/>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2868817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Automatic Route Summarization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bwMode="gray">
          <a:xfrm>
            <a:off x="1009657" y="2829234"/>
            <a:ext cx="4413299"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 xmlns:a16="http://schemas.microsoft.com/office/drawing/2014/main" id="{020D7A1D-EFAD-4C8C-B9DE-D0FAD269B77A}"/>
              </a:ext>
            </a:extLst>
          </p:cNvPr>
          <p:cNvSpPr txBox="1"/>
          <p:nvPr/>
        </p:nvSpPr>
        <p:spPr bwMode="gray">
          <a:xfrm>
            <a:off x="2116561" y="3570458"/>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185937" y="3148348"/>
            <a:ext cx="527350" cy="431467"/>
          </a:xfrm>
          <a:prstGeom prst="rect">
            <a:avLst/>
          </a:prstGeom>
          <a:noFill/>
        </p:spPr>
      </p:pic>
      <p:sp>
        <p:nvSpPr>
          <p:cNvPr id="8" name="TextBox 120">
            <a:extLst>
              <a:ext uri="{FF2B5EF4-FFF2-40B4-BE49-F238E27FC236}">
                <a16:creationId xmlns="" xmlns:a16="http://schemas.microsoft.com/office/drawing/2014/main" id="{020D7A1D-EFAD-4C8C-B9DE-D0FAD269B77A}"/>
              </a:ext>
            </a:extLst>
          </p:cNvPr>
          <p:cNvSpPr txBox="1"/>
          <p:nvPr/>
        </p:nvSpPr>
        <p:spPr bwMode="gray">
          <a:xfrm>
            <a:off x="1855200" y="286312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任意多边形 8"/>
          <p:cNvSpPr/>
          <p:nvPr/>
        </p:nvSpPr>
        <p:spPr bwMode="gray">
          <a:xfrm>
            <a:off x="910351" y="2487093"/>
            <a:ext cx="4931573"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 name="直接连接符 10">
            <a:extLst>
              <a:ext uri="{FF2B5EF4-FFF2-40B4-BE49-F238E27FC236}">
                <a16:creationId xmlns="" xmlns:a16="http://schemas.microsoft.com/office/drawing/2014/main" id="{94275FFE-3BE6-4C12-8737-FDFE3456C4A2}"/>
              </a:ext>
            </a:extLst>
          </p:cNvPr>
          <p:cNvCxnSpPr>
            <a:stCxn id="7" idx="3"/>
            <a:endCxn id="10" idx="1"/>
          </p:cNvCxnSpPr>
          <p:nvPr/>
        </p:nvCxnSpPr>
        <p:spPr bwMode="gray">
          <a:xfrm>
            <a:off x="2713287" y="3364081"/>
            <a:ext cx="1872287" cy="0"/>
          </a:xfrm>
          <a:prstGeom prst="line">
            <a:avLst/>
          </a:prstGeom>
          <a:noFill/>
          <a:ln w="19050" cap="flat" cmpd="sng" algn="ctr">
            <a:solidFill>
              <a:schemeClr val="bg1">
                <a:lumMod val="50000"/>
              </a:schemeClr>
            </a:solidFill>
            <a:prstDash val="solid"/>
          </a:ln>
          <a:effectLst/>
        </p:spPr>
      </p:cxnSp>
      <p:cxnSp>
        <p:nvCxnSpPr>
          <p:cNvPr id="12" name="直接连接符 11">
            <a:extLst>
              <a:ext uri="{FF2B5EF4-FFF2-40B4-BE49-F238E27FC236}">
                <a16:creationId xmlns="" xmlns:a16="http://schemas.microsoft.com/office/drawing/2014/main" id="{94275FFE-3BE6-4C12-8737-FDFE3456C4A2}"/>
              </a:ext>
            </a:extLst>
          </p:cNvPr>
          <p:cNvCxnSpPr>
            <a:stCxn id="10" idx="2"/>
          </p:cNvCxnSpPr>
          <p:nvPr/>
        </p:nvCxnSpPr>
        <p:spPr bwMode="gray">
          <a:xfrm>
            <a:off x="4849249" y="3579816"/>
            <a:ext cx="1535" cy="1094807"/>
          </a:xfrm>
          <a:prstGeom prst="line">
            <a:avLst/>
          </a:prstGeom>
          <a:noFill/>
          <a:ln w="19050" cap="flat" cmpd="sng" algn="ctr">
            <a:solidFill>
              <a:schemeClr val="bg1">
                <a:lumMod val="50000"/>
              </a:schemeClr>
            </a:solidFill>
            <a:prstDash val="solid"/>
          </a:ln>
          <a:effectLst/>
        </p:spPr>
      </p:cxnSp>
      <p:sp>
        <p:nvSpPr>
          <p:cNvPr id="15" name="TextBox 120">
            <a:extLst>
              <a:ext uri="{FF2B5EF4-FFF2-40B4-BE49-F238E27FC236}">
                <a16:creationId xmlns="" xmlns:a16="http://schemas.microsoft.com/office/drawing/2014/main" id="{020D7A1D-EFAD-4C8C-B9DE-D0FAD269B77A}"/>
              </a:ext>
            </a:extLst>
          </p:cNvPr>
          <p:cNvSpPr txBox="1"/>
          <p:nvPr/>
        </p:nvSpPr>
        <p:spPr bwMode="gray">
          <a:xfrm>
            <a:off x="4585574" y="2863128"/>
            <a:ext cx="527350"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p:nvPr/>
        </p:nvCxnSpPr>
        <p:spPr bwMode="gray">
          <a:xfrm flipH="1">
            <a:off x="4606512" y="3838574"/>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8" name="TextBox 120">
            <a:extLst>
              <a:ext uri="{FF2B5EF4-FFF2-40B4-BE49-F238E27FC236}">
                <a16:creationId xmlns="" xmlns:a16="http://schemas.microsoft.com/office/drawing/2014/main" id="{020D7A1D-EFAD-4C8C-B9DE-D0FAD269B77A}"/>
              </a:ext>
            </a:extLst>
          </p:cNvPr>
          <p:cNvSpPr txBox="1"/>
          <p:nvPr/>
        </p:nvSpPr>
        <p:spPr bwMode="gray">
          <a:xfrm>
            <a:off x="1009657" y="2512132"/>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连接符 18">
            <a:extLst>
              <a:ext uri="{FF2B5EF4-FFF2-40B4-BE49-F238E27FC236}">
                <a16:creationId xmlns="" xmlns:a16="http://schemas.microsoft.com/office/drawing/2014/main" id="{94275FFE-3BE6-4C12-8737-FDFE3456C4A2}"/>
              </a:ext>
            </a:extLst>
          </p:cNvPr>
          <p:cNvCxnSpPr>
            <a:stCxn id="7" idx="1"/>
          </p:cNvCxnSpPr>
          <p:nvPr/>
        </p:nvCxnSpPr>
        <p:spPr bwMode="gray">
          <a:xfrm flipH="1">
            <a:off x="910351" y="3364081"/>
            <a:ext cx="1275587" cy="0"/>
          </a:xfrm>
          <a:prstGeom prst="line">
            <a:avLst/>
          </a:prstGeom>
          <a:noFill/>
          <a:ln w="19050" cap="flat" cmpd="sng" algn="ctr">
            <a:solidFill>
              <a:schemeClr val="bg1">
                <a:lumMod val="50000"/>
              </a:schemeClr>
            </a:solidFill>
            <a:prstDash val="solid"/>
          </a:ln>
          <a:effectLst/>
        </p:spPr>
      </p:cxnSp>
      <p:graphicFrame>
        <p:nvGraphicFramePr>
          <p:cNvPr id="24" name="表格 23"/>
          <p:cNvGraphicFramePr>
            <a:graphicFrameLocks noGrp="1"/>
          </p:cNvGraphicFramePr>
          <p:nvPr>
            <p:extLst>
              <p:ext uri="{D42A27DB-BD31-4B8C-83A1-F6EECF244321}">
                <p14:modId xmlns:p14="http://schemas.microsoft.com/office/powerpoint/2010/main" val="3013689704"/>
              </p:ext>
            </p:extLst>
          </p:nvPr>
        </p:nvGraphicFramePr>
        <p:xfrm>
          <a:off x="6321146" y="2316548"/>
          <a:ext cx="5421510" cy="769604"/>
        </p:xfrm>
        <a:graphic>
          <a:graphicData uri="http://schemas.openxmlformats.org/drawingml/2006/table">
            <a:tbl>
              <a:tblPr/>
              <a:tblGrid>
                <a:gridCol w="343165"/>
                <a:gridCol w="1172889"/>
                <a:gridCol w="842819"/>
                <a:gridCol w="629146"/>
                <a:gridCol w="652888"/>
                <a:gridCol w="569792"/>
                <a:gridCol w="1210811"/>
              </a:tblGrid>
              <a:tr h="192330">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MED</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Path/</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92330">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92330">
                <a:tc>
                  <a:txBody>
                    <a:bodyPr/>
                    <a:lstStyle/>
                    <a:p>
                      <a:pPr algn="l"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*&gt;</a:t>
                      </a:r>
                      <a:endPar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10.0.0.0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127.0.0.1</a:t>
                      </a:r>
                      <a:endPar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92330">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10.0.35.5</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300?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r>
            </a:tbl>
          </a:graphicData>
        </a:graphic>
      </p:graphicFrame>
      <p:sp>
        <p:nvSpPr>
          <p:cNvPr id="26" name="文本占位符 112"/>
          <p:cNvSpPr txBox="1">
            <a:spLocks/>
          </p:cNvSpPr>
          <p:nvPr/>
        </p:nvSpPr>
        <p:spPr bwMode="gray">
          <a:xfrm>
            <a:off x="6093619" y="3165194"/>
            <a:ext cx="5649037" cy="3216555"/>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eaLnBrk="0" hangingPunct="0"/>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BGP routing table on R3 contains two BGP routes 10.0.0.0.</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36575" lvl="1" indent="-274638" eaLnBrk="0"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Locally generated route: Static routes are imported to BGP and automatically aggregated.</a:t>
            </a:r>
          </a:p>
          <a:p>
            <a:pPr marL="536575" lvl="1" indent="-274638" eaLnBrk="0"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 advertised by R5 at 10.0.35.5</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61938" indent="-261938" eaLnBrk="0" hangingPunct="0"/>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two routes do not have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Local_Preference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or Preferred-Value attribute values on R3. R3 then compares the source of the two routes and prefers the route that is automatically summarized.</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67"/>
          <p:cNvSpPr/>
          <p:nvPr/>
        </p:nvSpPr>
        <p:spPr bwMode="gray">
          <a:xfrm rot="17670205">
            <a:off x="4993818" y="2585994"/>
            <a:ext cx="1111900" cy="894029"/>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85574" y="3148348"/>
            <a:ext cx="527350" cy="431467"/>
          </a:xfrm>
          <a:prstGeom prst="rect">
            <a:avLst/>
          </a:prstGeom>
          <a:noFill/>
        </p:spPr>
      </p:pic>
      <p:pic>
        <p:nvPicPr>
          <p:cNvPr id="3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87109" y="4674623"/>
            <a:ext cx="527350" cy="431467"/>
          </a:xfrm>
          <a:prstGeom prst="rect">
            <a:avLst/>
          </a:prstGeom>
          <a:noFill/>
        </p:spPr>
      </p:pic>
      <p:sp>
        <p:nvSpPr>
          <p:cNvPr id="35" name="矩形 34">
            <a:extLst>
              <a:ext uri="{FF2B5EF4-FFF2-40B4-BE49-F238E27FC236}">
                <a16:creationId xmlns="" xmlns:a16="http://schemas.microsoft.com/office/drawing/2014/main" id="{63EC1A45-DE44-4732-A300-8A63DEFB1977}"/>
              </a:ext>
            </a:extLst>
          </p:cNvPr>
          <p:cNvSpPr/>
          <p:nvPr/>
        </p:nvSpPr>
        <p:spPr bwMode="gray">
          <a:xfrm>
            <a:off x="3569599" y="4611452"/>
            <a:ext cx="2238192" cy="1059833"/>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20">
            <a:extLst>
              <a:ext uri="{FF2B5EF4-FFF2-40B4-BE49-F238E27FC236}">
                <a16:creationId xmlns="" xmlns:a16="http://schemas.microsoft.com/office/drawing/2014/main" id="{020D7A1D-EFAD-4C8C-B9DE-D0FAD269B77A}"/>
              </a:ext>
            </a:extLst>
          </p:cNvPr>
          <p:cNvSpPr txBox="1"/>
          <p:nvPr/>
        </p:nvSpPr>
        <p:spPr bwMode="gray">
          <a:xfrm>
            <a:off x="3737477" y="4766696"/>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120">
            <a:extLst>
              <a:ext uri="{FF2B5EF4-FFF2-40B4-BE49-F238E27FC236}">
                <a16:creationId xmlns="" xmlns:a16="http://schemas.microsoft.com/office/drawing/2014/main" id="{020D7A1D-EFAD-4C8C-B9DE-D0FAD269B77A}"/>
              </a:ext>
            </a:extLst>
          </p:cNvPr>
          <p:cNvSpPr txBox="1"/>
          <p:nvPr/>
        </p:nvSpPr>
        <p:spPr bwMode="gray">
          <a:xfrm>
            <a:off x="5069382" y="4735930"/>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120">
            <a:extLst>
              <a:ext uri="{FF2B5EF4-FFF2-40B4-BE49-F238E27FC236}">
                <a16:creationId xmlns="" xmlns:a16="http://schemas.microsoft.com/office/drawing/2014/main" id="{31930744-3D36-4F81-8426-6F129C1A6804}"/>
              </a:ext>
            </a:extLst>
          </p:cNvPr>
          <p:cNvSpPr txBox="1"/>
          <p:nvPr/>
        </p:nvSpPr>
        <p:spPr bwMode="gray">
          <a:xfrm>
            <a:off x="3569598" y="5363509"/>
            <a:ext cx="2272326"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 </a:t>
            </a: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10.0.0.0/8</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a:extLst>
              <a:ext uri="{FF2B5EF4-FFF2-40B4-BE49-F238E27FC236}">
                <a16:creationId xmlns="" xmlns:a16="http://schemas.microsoft.com/office/drawing/2014/main" id="{927AD331-23D3-4BE6-8DF7-31B7006A5D7F}"/>
              </a:ext>
            </a:extLst>
          </p:cNvPr>
          <p:cNvCxnSpPr>
            <a:cxnSpLocks/>
          </p:cNvCxnSpPr>
          <p:nvPr/>
        </p:nvCxnSpPr>
        <p:spPr bwMode="gray">
          <a:xfrm flipH="1">
            <a:off x="3737478" y="5351926"/>
            <a:ext cx="1911482"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0" name="直接连接符 39">
            <a:extLst>
              <a:ext uri="{FF2B5EF4-FFF2-40B4-BE49-F238E27FC236}">
                <a16:creationId xmlns="" xmlns:a16="http://schemas.microsoft.com/office/drawing/2014/main" id="{927AD331-23D3-4BE6-8DF7-31B7006A5D7F}"/>
              </a:ext>
            </a:extLst>
          </p:cNvPr>
          <p:cNvCxnSpPr>
            <a:cxnSpLocks/>
          </p:cNvCxnSpPr>
          <p:nvPr/>
        </p:nvCxnSpPr>
        <p:spPr bwMode="gray">
          <a:xfrm flipV="1">
            <a:off x="4850414" y="5101411"/>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5864861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Automatic Route Summarization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bwMode="gray">
          <a:xfrm>
            <a:off x="1009657" y="2829234"/>
            <a:ext cx="4413299"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 xmlns:a16="http://schemas.microsoft.com/office/drawing/2014/main" id="{020D7A1D-EFAD-4C8C-B9DE-D0FAD269B77A}"/>
              </a:ext>
            </a:extLst>
          </p:cNvPr>
          <p:cNvSpPr txBox="1"/>
          <p:nvPr/>
        </p:nvSpPr>
        <p:spPr bwMode="gray">
          <a:xfrm>
            <a:off x="2116561" y="3570458"/>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185937" y="3148348"/>
            <a:ext cx="527350" cy="431467"/>
          </a:xfrm>
          <a:prstGeom prst="rect">
            <a:avLst/>
          </a:prstGeom>
          <a:noFill/>
        </p:spPr>
      </p:pic>
      <p:sp>
        <p:nvSpPr>
          <p:cNvPr id="8" name="TextBox 120">
            <a:extLst>
              <a:ext uri="{FF2B5EF4-FFF2-40B4-BE49-F238E27FC236}">
                <a16:creationId xmlns="" xmlns:a16="http://schemas.microsoft.com/office/drawing/2014/main" id="{020D7A1D-EFAD-4C8C-B9DE-D0FAD269B77A}"/>
              </a:ext>
            </a:extLst>
          </p:cNvPr>
          <p:cNvSpPr txBox="1"/>
          <p:nvPr/>
        </p:nvSpPr>
        <p:spPr bwMode="gray">
          <a:xfrm>
            <a:off x="1855200" y="286312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任意多边形 8"/>
          <p:cNvSpPr/>
          <p:nvPr/>
        </p:nvSpPr>
        <p:spPr bwMode="gray">
          <a:xfrm>
            <a:off x="910351" y="2487093"/>
            <a:ext cx="4931573"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85574" y="3148348"/>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7" idx="3"/>
            <a:endCxn id="10" idx="1"/>
          </p:cNvCxnSpPr>
          <p:nvPr/>
        </p:nvCxnSpPr>
        <p:spPr bwMode="gray">
          <a:xfrm>
            <a:off x="2713287" y="3364081"/>
            <a:ext cx="1872287" cy="0"/>
          </a:xfrm>
          <a:prstGeom prst="line">
            <a:avLst/>
          </a:prstGeom>
          <a:noFill/>
          <a:ln w="19050" cap="flat" cmpd="sng" algn="ctr">
            <a:solidFill>
              <a:schemeClr val="bg1">
                <a:lumMod val="50000"/>
              </a:schemeClr>
            </a:solidFill>
            <a:prstDash val="solid"/>
          </a:ln>
          <a:effectLst/>
        </p:spPr>
      </p:cxnSp>
      <p:cxnSp>
        <p:nvCxnSpPr>
          <p:cNvPr id="12" name="直接连接符 11">
            <a:extLst>
              <a:ext uri="{FF2B5EF4-FFF2-40B4-BE49-F238E27FC236}">
                <a16:creationId xmlns="" xmlns:a16="http://schemas.microsoft.com/office/drawing/2014/main" id="{94275FFE-3BE6-4C12-8737-FDFE3456C4A2}"/>
              </a:ext>
            </a:extLst>
          </p:cNvPr>
          <p:cNvCxnSpPr>
            <a:stCxn id="10" idx="2"/>
          </p:cNvCxnSpPr>
          <p:nvPr/>
        </p:nvCxnSpPr>
        <p:spPr bwMode="gray">
          <a:xfrm>
            <a:off x="4849249" y="3579816"/>
            <a:ext cx="1535" cy="1094807"/>
          </a:xfrm>
          <a:prstGeom prst="line">
            <a:avLst/>
          </a:prstGeom>
          <a:noFill/>
          <a:ln w="19050" cap="flat" cmpd="sng" algn="ctr">
            <a:solidFill>
              <a:schemeClr val="bg1">
                <a:lumMod val="50000"/>
              </a:schemeClr>
            </a:solidFill>
            <a:prstDash val="solid"/>
          </a:ln>
          <a:effectLst/>
        </p:spPr>
      </p:cxnSp>
      <p:sp>
        <p:nvSpPr>
          <p:cNvPr id="15" name="TextBox 120">
            <a:extLst>
              <a:ext uri="{FF2B5EF4-FFF2-40B4-BE49-F238E27FC236}">
                <a16:creationId xmlns="" xmlns:a16="http://schemas.microsoft.com/office/drawing/2014/main" id="{020D7A1D-EFAD-4C8C-B9DE-D0FAD269B77A}"/>
              </a:ext>
            </a:extLst>
          </p:cNvPr>
          <p:cNvSpPr txBox="1"/>
          <p:nvPr/>
        </p:nvSpPr>
        <p:spPr bwMode="gray">
          <a:xfrm>
            <a:off x="4585574" y="2863128"/>
            <a:ext cx="527350"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p:nvPr/>
        </p:nvCxnSpPr>
        <p:spPr bwMode="gray">
          <a:xfrm flipH="1">
            <a:off x="4606512" y="3838574"/>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8" name="TextBox 120">
            <a:extLst>
              <a:ext uri="{FF2B5EF4-FFF2-40B4-BE49-F238E27FC236}">
                <a16:creationId xmlns="" xmlns:a16="http://schemas.microsoft.com/office/drawing/2014/main" id="{020D7A1D-EFAD-4C8C-B9DE-D0FAD269B77A}"/>
              </a:ext>
            </a:extLst>
          </p:cNvPr>
          <p:cNvSpPr txBox="1"/>
          <p:nvPr/>
        </p:nvSpPr>
        <p:spPr bwMode="gray">
          <a:xfrm>
            <a:off x="1009657" y="2512132"/>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连接符 18">
            <a:extLst>
              <a:ext uri="{FF2B5EF4-FFF2-40B4-BE49-F238E27FC236}">
                <a16:creationId xmlns="" xmlns:a16="http://schemas.microsoft.com/office/drawing/2014/main" id="{94275FFE-3BE6-4C12-8737-FDFE3456C4A2}"/>
              </a:ext>
            </a:extLst>
          </p:cNvPr>
          <p:cNvCxnSpPr>
            <a:stCxn id="7" idx="1"/>
          </p:cNvCxnSpPr>
          <p:nvPr/>
        </p:nvCxnSpPr>
        <p:spPr bwMode="gray">
          <a:xfrm flipH="1">
            <a:off x="910351" y="3364081"/>
            <a:ext cx="1275587" cy="0"/>
          </a:xfrm>
          <a:prstGeom prst="line">
            <a:avLst/>
          </a:prstGeom>
          <a:noFill/>
          <a:ln w="19050" cap="flat" cmpd="sng" algn="ctr">
            <a:solidFill>
              <a:schemeClr val="bg1">
                <a:lumMod val="50000"/>
              </a:schemeClr>
            </a:solidFill>
            <a:prstDash val="solid"/>
          </a:ln>
          <a:effectLst/>
        </p:spPr>
      </p:cxnSp>
      <p:sp>
        <p:nvSpPr>
          <p:cNvPr id="25" name="文本框 24"/>
          <p:cNvSpPr txBox="1"/>
          <p:nvPr/>
        </p:nvSpPr>
        <p:spPr bwMode="gray">
          <a:xfrm>
            <a:off x="6412030" y="2676816"/>
            <a:ext cx="4037271" cy="668837"/>
          </a:xfrm>
          <a:prstGeom prst="rect">
            <a:avLst/>
          </a:prstGeom>
          <a:solidFill>
            <a:srgbClr val="F4FBFE"/>
          </a:solidFill>
          <a:ln>
            <a:solidFill>
              <a:srgbClr val="99DFF9"/>
            </a:solidFill>
          </a:ln>
        </p:spPr>
        <p:txBody>
          <a:bodyPr wrap="square" rtlCol="0" anchor="ctr">
            <a:spAutoFit/>
          </a:bodyPr>
          <a:lstStyle/>
          <a:p>
            <a:pP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aggregate 10.0.0.0 255.0.0.0 detail-suppressed</a:t>
            </a: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占位符 112"/>
          <p:cNvSpPr txBox="1">
            <a:spLocks/>
          </p:cNvSpPr>
          <p:nvPr/>
        </p:nvSpPr>
        <p:spPr bwMode="gray">
          <a:xfrm>
            <a:off x="6093620" y="2200849"/>
            <a:ext cx="4017695" cy="36136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Perform manual summarization on R3.</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占位符 112"/>
          <p:cNvSpPr txBox="1">
            <a:spLocks/>
          </p:cNvSpPr>
          <p:nvPr/>
        </p:nvSpPr>
        <p:spPr bwMode="gray">
          <a:xfrm>
            <a:off x="6093620" y="3570458"/>
            <a:ext cx="4017695" cy="36136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Check the routing table of R3.</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9" name="表格 28"/>
          <p:cNvGraphicFramePr>
            <a:graphicFrameLocks noGrp="1"/>
          </p:cNvGraphicFramePr>
          <p:nvPr>
            <p:extLst>
              <p:ext uri="{D42A27DB-BD31-4B8C-83A1-F6EECF244321}">
                <p14:modId xmlns:p14="http://schemas.microsoft.com/office/powerpoint/2010/main" val="1707004065"/>
              </p:ext>
            </p:extLst>
          </p:nvPr>
        </p:nvGraphicFramePr>
        <p:xfrm>
          <a:off x="6412030" y="3990523"/>
          <a:ext cx="5329296" cy="962005"/>
        </p:xfrm>
        <a:graphic>
          <a:graphicData uri="http://schemas.openxmlformats.org/drawingml/2006/table">
            <a:tbl>
              <a:tblPr/>
              <a:tblGrid>
                <a:gridCol w="337328"/>
                <a:gridCol w="1152940"/>
                <a:gridCol w="828483"/>
                <a:gridCol w="618445"/>
                <a:gridCol w="641783"/>
                <a:gridCol w="560101"/>
                <a:gridCol w="1190216"/>
              </a:tblGrid>
              <a:tr h="192330">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MED</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Path/</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92330">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92330">
                <a:tc>
                  <a:txBody>
                    <a:bodyPr/>
                    <a:lstStyle/>
                    <a:p>
                      <a:pPr algn="l"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*&gt;</a:t>
                      </a:r>
                      <a:endPar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10.0.0.0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127.0.0.1</a:t>
                      </a:r>
                      <a:endPar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92330">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127.0.0.1</a:t>
                      </a:r>
                      <a:endPar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92330">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10.0.35.5</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300?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r>
            </a:tbl>
          </a:graphicData>
        </a:graphic>
      </p:graphicFrame>
      <p:sp>
        <p:nvSpPr>
          <p:cNvPr id="30" name="文本占位符 112"/>
          <p:cNvSpPr txBox="1">
            <a:spLocks/>
          </p:cNvSpPr>
          <p:nvPr/>
        </p:nvSpPr>
        <p:spPr bwMode="gray">
          <a:xfrm>
            <a:off x="6093619" y="5106090"/>
            <a:ext cx="5647707" cy="127566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eaLnBrk="0" hangingPunct="0"/>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The locally generated BGP route is preferred. However, there are two locally generated BGP routes, and the routing entry cannot help determine whether the preferred route is manually or automatically summarized.</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87109" y="4674623"/>
            <a:ext cx="527350" cy="431467"/>
          </a:xfrm>
          <a:prstGeom prst="rect">
            <a:avLst/>
          </a:prstGeom>
          <a:noFill/>
        </p:spPr>
      </p:pic>
      <p:sp>
        <p:nvSpPr>
          <p:cNvPr id="38" name="矩形 37">
            <a:extLst>
              <a:ext uri="{FF2B5EF4-FFF2-40B4-BE49-F238E27FC236}">
                <a16:creationId xmlns="" xmlns:a16="http://schemas.microsoft.com/office/drawing/2014/main" id="{63EC1A45-DE44-4732-A300-8A63DEFB1977}"/>
              </a:ext>
            </a:extLst>
          </p:cNvPr>
          <p:cNvSpPr/>
          <p:nvPr/>
        </p:nvSpPr>
        <p:spPr bwMode="gray">
          <a:xfrm>
            <a:off x="3569599" y="4611452"/>
            <a:ext cx="2238192" cy="1059833"/>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120">
            <a:extLst>
              <a:ext uri="{FF2B5EF4-FFF2-40B4-BE49-F238E27FC236}">
                <a16:creationId xmlns="" xmlns:a16="http://schemas.microsoft.com/office/drawing/2014/main" id="{020D7A1D-EFAD-4C8C-B9DE-D0FAD269B77A}"/>
              </a:ext>
            </a:extLst>
          </p:cNvPr>
          <p:cNvSpPr txBox="1"/>
          <p:nvPr/>
        </p:nvSpPr>
        <p:spPr bwMode="gray">
          <a:xfrm>
            <a:off x="3737477" y="4766696"/>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20">
            <a:extLst>
              <a:ext uri="{FF2B5EF4-FFF2-40B4-BE49-F238E27FC236}">
                <a16:creationId xmlns="" xmlns:a16="http://schemas.microsoft.com/office/drawing/2014/main" id="{020D7A1D-EFAD-4C8C-B9DE-D0FAD269B77A}"/>
              </a:ext>
            </a:extLst>
          </p:cNvPr>
          <p:cNvSpPr txBox="1"/>
          <p:nvPr/>
        </p:nvSpPr>
        <p:spPr bwMode="gray">
          <a:xfrm>
            <a:off x="5083896" y="4735930"/>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120">
            <a:extLst>
              <a:ext uri="{FF2B5EF4-FFF2-40B4-BE49-F238E27FC236}">
                <a16:creationId xmlns="" xmlns:a16="http://schemas.microsoft.com/office/drawing/2014/main" id="{31930744-3D36-4F81-8426-6F129C1A6804}"/>
              </a:ext>
            </a:extLst>
          </p:cNvPr>
          <p:cNvSpPr txBox="1"/>
          <p:nvPr/>
        </p:nvSpPr>
        <p:spPr bwMode="gray">
          <a:xfrm>
            <a:off x="3569598" y="5363509"/>
            <a:ext cx="2272326" cy="307777"/>
          </a:xfrm>
          <a:prstGeom prst="rect">
            <a:avLst/>
          </a:prstGeom>
          <a:noFill/>
        </p:spPr>
        <p:txBody>
          <a:bodyPr wrap="square" rtlCol="0">
            <a:spAutoFit/>
          </a:bodyPr>
          <a:lstStyle/>
          <a:p>
            <a:pPr algn="ctr"/>
            <a:r>
              <a:rPr lang="en-US" sz="1400" smtClean="0">
                <a:latin typeface="Huawei Sans" panose="020C0503030203020204" pitchFamily="34" charset="0"/>
                <a:ea typeface="方正兰亭黑简体" panose="02000000000000000000" pitchFamily="2" charset="-122"/>
                <a:sym typeface="Huawei Sans" panose="020C0503030203020204" pitchFamily="34" charset="0"/>
              </a:rPr>
              <a:t>10.0.45.0/24, </a:t>
            </a:r>
            <a:r>
              <a:rPr lang="en-US" sz="140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10.0.0.0/8</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a:extLst>
              <a:ext uri="{FF2B5EF4-FFF2-40B4-BE49-F238E27FC236}">
                <a16:creationId xmlns="" xmlns:a16="http://schemas.microsoft.com/office/drawing/2014/main" id="{927AD331-23D3-4BE6-8DF7-31B7006A5D7F}"/>
              </a:ext>
            </a:extLst>
          </p:cNvPr>
          <p:cNvCxnSpPr>
            <a:cxnSpLocks/>
          </p:cNvCxnSpPr>
          <p:nvPr/>
        </p:nvCxnSpPr>
        <p:spPr bwMode="gray">
          <a:xfrm flipH="1">
            <a:off x="3737478" y="5351926"/>
            <a:ext cx="1911482"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3" name="直接连接符 42">
            <a:extLst>
              <a:ext uri="{FF2B5EF4-FFF2-40B4-BE49-F238E27FC236}">
                <a16:creationId xmlns="" xmlns:a16="http://schemas.microsoft.com/office/drawing/2014/main" id="{927AD331-23D3-4BE6-8DF7-31B7006A5D7F}"/>
              </a:ext>
            </a:extLst>
          </p:cNvPr>
          <p:cNvCxnSpPr>
            <a:cxnSpLocks/>
          </p:cNvCxnSpPr>
          <p:nvPr/>
        </p:nvCxnSpPr>
        <p:spPr bwMode="gray">
          <a:xfrm flipV="1">
            <a:off x="4850414" y="5101411"/>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400063445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Automatic Route Summarization (4)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框 2"/>
          <p:cNvSpPr txBox="1"/>
          <p:nvPr/>
        </p:nvSpPr>
        <p:spPr bwMode="gray">
          <a:xfrm>
            <a:off x="531017" y="1900906"/>
            <a:ext cx="5371180" cy="4214316"/>
          </a:xfrm>
          <a:prstGeom prst="rect">
            <a:avLst/>
          </a:prstGeom>
          <a:solidFill>
            <a:srgbClr val="F4FBFE"/>
          </a:solidFill>
          <a:ln>
            <a:solidFill>
              <a:srgbClr val="99DFF9"/>
            </a:solidFill>
          </a:ln>
        </p:spPr>
        <p:txBody>
          <a:bodyPr wrap="square" rtlCol="0" anchor="ctr">
            <a:spAutoFit/>
          </a:bodyPr>
          <a:lstStyle/>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local router ID : 10.0.3.3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Local AS number : 200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Paths: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3 available</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 best, 1 select</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10.0.0.0/8:</a:t>
            </a:r>
          </a:p>
          <a:p>
            <a:pPr>
              <a:lnSpc>
                <a:spcPct val="150000"/>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Aggregated route. </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 Duration: 00h08m17s  </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Direct Out-interface: NULL0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127.0.0.1</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information : 0x0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AS-path Nil, origin incomplete,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valid, local,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best, select,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active,</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pre 255</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Aggregator: AS 200, Aggregator ID 10.0.3.3,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Atomic-aggregate</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Advertised to such 2 peers:</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10.0.35.5</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10.0.1.1</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文本占位符 112"/>
          <p:cNvSpPr txBox="1">
            <a:spLocks/>
          </p:cNvSpPr>
          <p:nvPr/>
        </p:nvSpPr>
        <p:spPr>
          <a:xfrm>
            <a:off x="5902198" y="1900906"/>
            <a:ext cx="5843716" cy="4480844"/>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Run the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display </a:t>
            </a:r>
            <a:r>
              <a:rPr lang="en-US" sz="1599" b="1" dirty="0" err="1" smtClean="0">
                <a:latin typeface="Huawei Sans" panose="020C0503030203020204" pitchFamily="34" charset="0"/>
                <a:ea typeface="方正兰亭黑简体" panose="02000000000000000000" pitchFamily="2" charset="-122"/>
                <a:sym typeface="Huawei Sans" panose="020C0503030203020204" pitchFamily="34" charset="0"/>
              </a:rPr>
              <a:t>bgp</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 routing-table 10.0.0.0</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 command on R3 to check detailed information about the BGP route 10.0.0.0/8. The command output shows that there are three valid routes, among which the optimal route is generated by route summarization and has the Atomic-aggregate attribute. The command output shows that the route is manually summarized.</a:t>
            </a:r>
            <a:endParaRPr lang="en-US" altLang="zh-CN" sz="1599"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61938" indent="-261938"/>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On R3, the manually summarized route is better than the automatically summarized route.</a:t>
            </a:r>
            <a:endParaRPr lang="en-US" altLang="zh-CN" sz="1599"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61938" indent="-261938"/>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This example verifies that the manually summarized route is better than the automatically summarized route.</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987739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0" indent="0">
              <a:buNone/>
            </a:pPr>
            <a:r>
              <a:rPr lang="en-US" altLang="zh-CN" sz="1400" dirty="0" smtClean="0">
                <a:sym typeface="Huawei Sans" panose="020C0503030203020204" pitchFamily="34" charset="0"/>
              </a:rPr>
              <a:t>When multiple routes to the same destination network segment exist, BGP selects routes in the following sequence:</a:t>
            </a:r>
          </a:p>
          <a:p>
            <a:pPr marL="403039" lvl="1" indent="0">
              <a:buNone/>
            </a:pPr>
            <a:r>
              <a:rPr lang="en-US" altLang="zh-CN" sz="1200" dirty="0" smtClean="0">
                <a:sym typeface="Huawei Sans" panose="020C0503030203020204" pitchFamily="34" charset="0"/>
              </a:rPr>
              <a:t>Discards the route whose next hop is unreachable.</a:t>
            </a:r>
          </a:p>
          <a:p>
            <a:pPr lvl="1">
              <a:buFont typeface="+mj-lt"/>
              <a:buAutoNum type="arabicPeriod"/>
            </a:pPr>
            <a:r>
              <a:rPr lang="en-US" altLang="zh-CN" sz="1200" dirty="0" smtClean="0">
                <a:sym typeface="Huawei Sans" panose="020C0503030203020204" pitchFamily="34" charset="0"/>
              </a:rPr>
              <a:t>Prefers the route with the largest Preferred-Value attribute value.</a:t>
            </a:r>
          </a:p>
          <a:p>
            <a:pPr lvl="1">
              <a:buFont typeface="+mj-lt"/>
              <a:buAutoNum type="arabicPeriod"/>
            </a:pPr>
            <a:r>
              <a:rPr lang="en-US" altLang="zh-CN" sz="1200" dirty="0">
                <a:sym typeface="Huawei Sans" panose="020C0503030203020204" pitchFamily="34" charset="0"/>
              </a:rPr>
              <a:t>Prefers the route with the largest </a:t>
            </a:r>
            <a:r>
              <a:rPr lang="en-US" altLang="zh-CN" sz="1200" dirty="0" err="1">
                <a:sym typeface="Huawei Sans" panose="020C0503030203020204" pitchFamily="34" charset="0"/>
              </a:rPr>
              <a:t>Local_Preference</a:t>
            </a:r>
            <a:r>
              <a:rPr lang="en-US" altLang="zh-CN" sz="1200" dirty="0">
                <a:sym typeface="Huawei Sans" panose="020C0503030203020204" pitchFamily="34" charset="0"/>
              </a:rPr>
              <a:t> value.</a:t>
            </a:r>
          </a:p>
          <a:p>
            <a:pPr lvl="1">
              <a:buFont typeface="+mj-lt"/>
              <a:buAutoNum type="arabicPeriod"/>
            </a:pPr>
            <a:r>
              <a:rPr lang="en-US" altLang="zh-CN" sz="1200" dirty="0">
                <a:sym typeface="Huawei Sans" panose="020C0503030203020204" pitchFamily="34" charset="0"/>
              </a:rPr>
              <a:t>Prefers the locally originated BGP route, which takes precedence over the route learned from a peer. The locally summarized route, automatically summarized route, route learned by using the network command, route learned by using the import-route command, and route learned from a peer are in descending order of priority.</a:t>
            </a:r>
          </a:p>
          <a:p>
            <a:pPr lvl="1">
              <a:buFont typeface="+mj-lt"/>
              <a:buAutoNum type="arabicPeriod"/>
            </a:pPr>
            <a:r>
              <a:rPr lang="en-US" altLang="zh-CN" sz="1200" b="1" dirty="0">
                <a:solidFill>
                  <a:srgbClr val="EC7061"/>
                </a:solidFill>
                <a:sym typeface="Huawei Sans" panose="020C0503030203020204" pitchFamily="34" charset="0"/>
              </a:rPr>
              <a:t>Prefers the route with the shortest </a:t>
            </a:r>
            <a:r>
              <a:rPr lang="en-US" altLang="zh-CN" sz="1200" b="1" dirty="0" err="1">
                <a:solidFill>
                  <a:srgbClr val="EC7061"/>
                </a:solidFill>
                <a:sym typeface="Huawei Sans" panose="020C0503030203020204" pitchFamily="34" charset="0"/>
              </a:rPr>
              <a:t>AS_Path</a:t>
            </a:r>
            <a:r>
              <a:rPr lang="en-US" altLang="zh-CN" sz="1200" b="1" dirty="0">
                <a:solidFill>
                  <a:srgbClr val="EC7061"/>
                </a:solidFill>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AS_Path</a:t>
            </a:r>
            <a:r>
              <a:rPr lang="en-US" altLang="zh-CN" sz="1200" dirty="0" smtClean="0">
                <a:sym typeface="Huawei Sans" panose="020C0503030203020204" pitchFamily="34" charset="0"/>
              </a:rPr>
              <a:t>. The routes with Origin attributes of IGP, EGP, and Incomplete are in descending order of priority.</a:t>
            </a:r>
          </a:p>
          <a:p>
            <a:pPr lvl="1">
              <a:buFont typeface="+mj-lt"/>
              <a:buAutoNum type="arabicPeriod"/>
            </a:pPr>
            <a:r>
              <a:rPr lang="en-US" altLang="zh-CN" sz="1200" dirty="0" smtClean="0">
                <a:sym typeface="Huawei Sans" panose="020C0503030203020204" pitchFamily="34" charset="0"/>
              </a:rPr>
              <a:t>Prefers the route with the lowest MED.</a:t>
            </a:r>
          </a:p>
          <a:p>
            <a:pPr lvl="1">
              <a:buFont typeface="+mj-lt"/>
              <a:buAutoNum type="arabicPeriod"/>
            </a:pPr>
            <a:r>
              <a:rPr lang="en-US" altLang="zh-CN" sz="1200" dirty="0" smtClean="0">
                <a:sym typeface="Huawei Sans" panose="020C0503030203020204" pitchFamily="34" charset="0"/>
              </a:rPr>
              <a:t>Prefers routes learned from EBGP peers to routes learned from IBGP peers.</a:t>
            </a:r>
          </a:p>
          <a:p>
            <a:pPr lvl="1">
              <a:buFont typeface="+mj-lt"/>
              <a:buAutoNum type="arabicPeriod"/>
            </a:pPr>
            <a:r>
              <a:rPr lang="en-US" altLang="zh-CN" sz="1200" dirty="0" smtClean="0">
                <a:sym typeface="Huawei Sans" panose="020C0503030203020204" pitchFamily="34" charset="0"/>
              </a:rPr>
              <a:t>Prefers the route with the smallest IGP metric to the next hop.</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Cluster_List</a:t>
            </a:r>
            <a:r>
              <a:rPr lang="en-US" altLang="zh-CN" sz="1200" dirty="0" smtClean="0">
                <a:sym typeface="Huawei Sans" panose="020C0503030203020204" pitchFamily="34" charset="0"/>
              </a:rPr>
              <a:t> length.</a:t>
            </a:r>
          </a:p>
          <a:p>
            <a:pPr lvl="1">
              <a:buFont typeface="+mj-lt"/>
              <a:buAutoNum type="arabicPeriod"/>
            </a:pPr>
            <a:r>
              <a:rPr lang="en-US" altLang="zh-CN" sz="1200" dirty="0" smtClean="0">
                <a:sym typeface="Huawei Sans" panose="020C0503030203020204" pitchFamily="34" charset="0"/>
              </a:rPr>
              <a:t>Prefers the route advertised by the device with the smallest router ID (</a:t>
            </a:r>
            <a:r>
              <a:rPr lang="en-US" altLang="zh-CN" sz="1200" dirty="0" err="1" smtClean="0">
                <a:sym typeface="Huawei Sans" panose="020C0503030203020204" pitchFamily="34" charset="0"/>
              </a:rPr>
              <a:t>Originator_ID</a:t>
            </a:r>
            <a:r>
              <a:rPr lang="en-US" altLang="zh-CN" sz="1200" dirty="0" smtClean="0">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learned from the peer with the smallest IP address.</a:t>
            </a:r>
          </a:p>
          <a:p>
            <a:endParaRPr lang="zh-CN" altLang="en-US" sz="14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Rules for Selecting a Preferred BGP Route</a:t>
            </a:r>
            <a:endParaRPr lang="en-US" dirty="0">
              <a:sym typeface="Huawei Sans" panose="020C0503030203020204" pitchFamily="34" charset="0"/>
            </a:endParaRPr>
          </a:p>
        </p:txBody>
      </p:sp>
    </p:spTree>
    <p:extLst>
      <p:ext uri="{BB962C8B-B14F-4D97-AF65-F5344CB8AC3E}">
        <p14:creationId xmlns:p14="http://schemas.microsoft.com/office/powerpoint/2010/main" val="25382734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Preferring the Route with the Shortest AS_Path (1)</a:t>
            </a:r>
            <a:endParaRPr lang="en-US" altLang="zh-CN" dirty="0">
              <a:sym typeface="Huawei Sans" panose="020C0503030203020204" pitchFamily="34" charset="0"/>
            </a:endParaRPr>
          </a:p>
        </p:txBody>
      </p:sp>
      <p:sp>
        <p:nvSpPr>
          <p:cNvPr id="3" name="圆角矩形 2"/>
          <p:cNvSpPr/>
          <p:nvPr/>
        </p:nvSpPr>
        <p:spPr bwMode="gray">
          <a:xfrm>
            <a:off x="5292559" y="2517474"/>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0167124" y="4362862"/>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10671153" y="4424767"/>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10054473" y="4329189"/>
            <a:ext cx="1367466" cy="103491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7696575" y="3258698"/>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5206425" y="2209818"/>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765952" y="2836588"/>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381813" y="2836588"/>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3"/>
          </p:cNvCxnSpPr>
          <p:nvPr/>
        </p:nvCxnSpPr>
        <p:spPr bwMode="gray">
          <a:xfrm flipH="1">
            <a:off x="5909163" y="3052321"/>
            <a:ext cx="1871269"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7435215" y="255136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bwMode="gray">
          <a:xfrm>
            <a:off x="4626173" y="2175333"/>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0165588" y="2836588"/>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9" idx="3"/>
            <a:endCxn id="14" idx="1"/>
          </p:cNvCxnSpPr>
          <p:nvPr/>
        </p:nvCxnSpPr>
        <p:spPr bwMode="gray">
          <a:xfrm>
            <a:off x="8293301" y="3052321"/>
            <a:ext cx="1872287" cy="0"/>
          </a:xfrm>
          <a:prstGeom prst="line">
            <a:avLst/>
          </a:prstGeom>
          <a:noFill/>
          <a:ln w="19050" cap="flat" cmpd="sng" algn="ctr">
            <a:solidFill>
              <a:schemeClr val="bg1">
                <a:lumMod val="50000"/>
              </a:schemeClr>
            </a:solidFill>
            <a:prstDash val="solid"/>
          </a:ln>
          <a:effectLst/>
        </p:spPr>
      </p:cxn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381878" y="4390667"/>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4632202" y="4471198"/>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63EC1A45-DE44-4732-A300-8A63DEFB1977}"/>
              </a:ext>
            </a:extLst>
          </p:cNvPr>
          <p:cNvSpPr/>
          <p:nvPr/>
        </p:nvSpPr>
        <p:spPr bwMode="gray">
          <a:xfrm>
            <a:off x="4626172" y="4356993"/>
            <a:ext cx="1367466" cy="1007114"/>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 xmlns:a16="http://schemas.microsoft.com/office/drawing/2014/main" id="{94275FFE-3BE6-4C12-8737-FDFE3456C4A2}"/>
              </a:ext>
            </a:extLst>
          </p:cNvPr>
          <p:cNvCxnSpPr>
            <a:stCxn id="10" idx="2"/>
            <a:endCxn id="16" idx="0"/>
          </p:cNvCxnSpPr>
          <p:nvPr/>
        </p:nvCxnSpPr>
        <p:spPr bwMode="gray">
          <a:xfrm>
            <a:off x="5645488" y="3268055"/>
            <a:ext cx="65" cy="1122611"/>
          </a:xfrm>
          <a:prstGeom prst="line">
            <a:avLst/>
          </a:prstGeom>
          <a:noFill/>
          <a:ln w="19050" cap="flat" cmpd="sng" algn="ctr">
            <a:solidFill>
              <a:schemeClr val="bg1">
                <a:lumMod val="50000"/>
              </a:schemeClr>
            </a:solidFill>
            <a:prstDash val="solid"/>
          </a:ln>
          <a:effectLst/>
        </p:spPr>
      </p:cxnSp>
      <p:cxnSp>
        <p:nvCxnSpPr>
          <p:cNvPr id="22" name="直接连接符 21">
            <a:extLst>
              <a:ext uri="{FF2B5EF4-FFF2-40B4-BE49-F238E27FC236}">
                <a16:creationId xmlns="" xmlns:a16="http://schemas.microsoft.com/office/drawing/2014/main" id="{94275FFE-3BE6-4C12-8737-FDFE3456C4A2}"/>
              </a:ext>
            </a:extLst>
          </p:cNvPr>
          <p:cNvCxnSpPr>
            <a:stCxn id="14" idx="2"/>
            <a:endCxn id="4" idx="0"/>
          </p:cNvCxnSpPr>
          <p:nvPr/>
        </p:nvCxnSpPr>
        <p:spPr bwMode="gray">
          <a:xfrm>
            <a:off x="10429263" y="3268056"/>
            <a:ext cx="1535" cy="109480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5045586" y="255136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10165588" y="2551368"/>
            <a:ext cx="528886"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5554490" y="4454936"/>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9317491" y="4454936"/>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9" name="表格 28">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1271205879"/>
              </p:ext>
            </p:extLst>
          </p:nvPr>
        </p:nvGraphicFramePr>
        <p:xfrm>
          <a:off x="6168445" y="3493764"/>
          <a:ext cx="1312641" cy="886562"/>
        </p:xfrm>
        <a:graphic>
          <a:graphicData uri="http://schemas.openxmlformats.org/drawingml/2006/table">
            <a:tbl>
              <a:tblPr/>
              <a:tblGrid>
                <a:gridCol w="1312641">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400 100</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32" name="直接连接符 31"/>
          <p:cNvCxnSpPr/>
          <p:nvPr/>
        </p:nvCxnSpPr>
        <p:spPr bwMode="gray">
          <a:xfrm flipH="1">
            <a:off x="6544656" y="3144146"/>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3" name="任意多边形 32"/>
          <p:cNvSpPr/>
          <p:nvPr/>
        </p:nvSpPr>
        <p:spPr bwMode="gray">
          <a:xfrm>
            <a:off x="6168445" y="3231506"/>
            <a:ext cx="1311580"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4" name="表格 33">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2144726339"/>
              </p:ext>
            </p:extLst>
          </p:nvPr>
        </p:nvGraphicFramePr>
        <p:xfrm>
          <a:off x="8742045" y="3493764"/>
          <a:ext cx="1191638" cy="886562"/>
        </p:xfrm>
        <a:graphic>
          <a:graphicData uri="http://schemas.openxmlformats.org/drawingml/2006/table">
            <a:tbl>
              <a:tblPr/>
              <a:tblGrid>
                <a:gridCol w="1191638">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300</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35" name="直接连接符 34"/>
          <p:cNvCxnSpPr/>
          <p:nvPr/>
        </p:nvCxnSpPr>
        <p:spPr bwMode="gray">
          <a:xfrm flipH="1">
            <a:off x="9042273" y="3144146"/>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sp>
        <p:nvSpPr>
          <p:cNvPr id="36" name="任意多边形 35"/>
          <p:cNvSpPr/>
          <p:nvPr/>
        </p:nvSpPr>
        <p:spPr bwMode="gray">
          <a:xfrm>
            <a:off x="8742045" y="3231506"/>
            <a:ext cx="1159867"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bwMode="gray">
          <a:xfrm flipH="1">
            <a:off x="5800948" y="3526814"/>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8" name="直接连接符 37"/>
          <p:cNvCxnSpPr/>
          <p:nvPr/>
        </p:nvCxnSpPr>
        <p:spPr bwMode="gray">
          <a:xfrm flipH="1">
            <a:off x="10186526" y="3526814"/>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41" name="直接连接符 40"/>
          <p:cNvCxnSpPr/>
          <p:nvPr/>
        </p:nvCxnSpPr>
        <p:spPr bwMode="gray">
          <a:xfrm flipH="1">
            <a:off x="4508688" y="1800691"/>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2" name="文本框 41"/>
          <p:cNvSpPr txBox="1"/>
          <p:nvPr/>
        </p:nvSpPr>
        <p:spPr bwMode="gray">
          <a:xfrm>
            <a:off x="4947268" y="1646803"/>
            <a:ext cx="1188082" cy="307777"/>
          </a:xfrm>
          <a:prstGeom prst="rect">
            <a:avLst/>
          </a:prstGeom>
          <a:noFill/>
        </p:spPr>
        <p:txBody>
          <a:bodyPr wrap="non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43" name="文本框 42"/>
          <p:cNvSpPr txBox="1"/>
          <p:nvPr/>
        </p:nvSpPr>
        <p:spPr bwMode="gray">
          <a:xfrm>
            <a:off x="771971" y="3390972"/>
            <a:ext cx="3736718" cy="2862322"/>
          </a:xfrm>
          <a:prstGeom prst="rect">
            <a:avLst/>
          </a:prstGeom>
          <a:solidFill>
            <a:srgbClr val="F4FBFE"/>
          </a:solidFill>
          <a:ln>
            <a:solidFill>
              <a:srgbClr val="99DFF9"/>
            </a:solidFill>
          </a:ln>
        </p:spPr>
        <p:txBody>
          <a:bodyPr wrap="square" rtlCol="0" anchor="ctr">
            <a:spAutoFit/>
          </a:bodyPr>
          <a:lstStyle/>
          <a:p>
            <a:pP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-prefix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index 10 permit 10.0.45.0 24</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route-policy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permit node 10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if-match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-prefix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as_path</a:t>
            </a:r>
            <a:endParaRPr lang="en-US" altLang="zh-CN" sz="12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apply as-path 400 additive</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route-policy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permit node 20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a:p>
            <a:pP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10.0.1.1 route-policy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local_pref</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export</a:t>
            </a: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9"/>
          <p:cNvSpPr>
            <a:spLocks/>
          </p:cNvSpPr>
          <p:nvPr/>
        </p:nvSpPr>
        <p:spPr bwMode="gray">
          <a:xfrm flipH="1" flipV="1">
            <a:off x="4296159" y="2936526"/>
            <a:ext cx="1124958" cy="481293"/>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chemeClr val="bg2"/>
              </a:gs>
              <a:gs pos="31000">
                <a:schemeClr val="tx2"/>
              </a:gs>
            </a:gsLst>
            <a:lin ang="16200000" scaled="1"/>
          </a:gradFill>
          <a:ln w="19050" cap="flat" cmpd="sng">
            <a:gradFill>
              <a:gsLst>
                <a:gs pos="0">
                  <a:schemeClr val="bg2">
                    <a:alpha val="40000"/>
                  </a:schemeClr>
                </a:gs>
                <a:gs pos="100000">
                  <a:schemeClr val="accent1"/>
                </a:gs>
              </a:gsLst>
              <a:lin ang="0" scaled="0"/>
            </a:gradFill>
          </a:ln>
        </p:spPr>
        <p:txBody>
          <a:bodyPr vert="horz" wrap="square" lIns="68580" tIns="34290" rIns="68580" bIns="34290" numCol="1" anchor="t" anchorCtr="0" compatLnSpc="1">
            <a:prstTxWarp prst="textNoShape">
              <a:avLst/>
            </a:prstTxWarp>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a:off x="5670200" y="5508442"/>
            <a:ext cx="5827721" cy="623057"/>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200"/>
              </a:lnSpc>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Configure a routing policy on R2 to change the </a:t>
            </a:r>
            <a:r>
              <a:rPr lang="en-US" sz="14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attribute value of the BGP route advertised to R1.</a:t>
            </a:r>
            <a:endPar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120">
            <a:extLst>
              <a:ext uri="{FF2B5EF4-FFF2-40B4-BE49-F238E27FC236}">
                <a16:creationId xmlns="" xmlns:a16="http://schemas.microsoft.com/office/drawing/2014/main" id="{31930744-3D36-4F81-8426-6F129C1A6804}"/>
              </a:ext>
            </a:extLst>
          </p:cNvPr>
          <p:cNvSpPr txBox="1"/>
          <p:nvPr/>
        </p:nvSpPr>
        <p:spPr bwMode="gray">
          <a:xfrm>
            <a:off x="7281672" y="5056330"/>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a:extLst>
              <a:ext uri="{FF2B5EF4-FFF2-40B4-BE49-F238E27FC236}">
                <a16:creationId xmlns="" xmlns:a16="http://schemas.microsoft.com/office/drawing/2014/main" id="{927AD331-23D3-4BE6-8DF7-31B7006A5D7F}"/>
              </a:ext>
            </a:extLst>
          </p:cNvPr>
          <p:cNvCxnSpPr>
            <a:cxnSpLocks/>
          </p:cNvCxnSpPr>
          <p:nvPr/>
        </p:nvCxnSpPr>
        <p:spPr bwMode="gray">
          <a:xfrm flipV="1">
            <a:off x="5643124" y="4820493"/>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6" name="直接连接符 55">
            <a:extLst>
              <a:ext uri="{FF2B5EF4-FFF2-40B4-BE49-F238E27FC236}">
                <a16:creationId xmlns="" xmlns:a16="http://schemas.microsoft.com/office/drawing/2014/main" id="{927AD331-23D3-4BE6-8DF7-31B7006A5D7F}"/>
              </a:ext>
            </a:extLst>
          </p:cNvPr>
          <p:cNvCxnSpPr>
            <a:cxnSpLocks/>
          </p:cNvCxnSpPr>
          <p:nvPr/>
        </p:nvCxnSpPr>
        <p:spPr bwMode="gray">
          <a:xfrm flipH="1">
            <a:off x="5379384" y="5044747"/>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7" name="直接连接符 56">
            <a:extLst>
              <a:ext uri="{FF2B5EF4-FFF2-40B4-BE49-F238E27FC236}">
                <a16:creationId xmlns="" xmlns:a16="http://schemas.microsoft.com/office/drawing/2014/main" id="{927AD331-23D3-4BE6-8DF7-31B7006A5D7F}"/>
              </a:ext>
            </a:extLst>
          </p:cNvPr>
          <p:cNvCxnSpPr>
            <a:cxnSpLocks/>
          </p:cNvCxnSpPr>
          <p:nvPr/>
        </p:nvCxnSpPr>
        <p:spPr bwMode="gray">
          <a:xfrm flipV="1">
            <a:off x="10435114" y="4794232"/>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9019512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mtClean="0">
                <a:sym typeface="Huawei Sans" panose="020C0503030203020204" pitchFamily="34" charset="0"/>
              </a:rPr>
              <a:t>The border gateway protocol (BGP) is a widely deployed routing protocol in the globe. BGP defines multiple path attributes and has various routing policy tools, providing flexible route control and path selection.</a:t>
            </a:r>
            <a:endParaRPr lang="en-US" altLang="zh-CN" smtClean="0">
              <a:sym typeface="Huawei Sans" panose="020C0503030203020204" pitchFamily="34" charset="0"/>
            </a:endParaRPr>
          </a:p>
          <a:p>
            <a:r>
              <a:rPr lang="en-US" smtClean="0">
                <a:sym typeface="Huawei Sans" panose="020C0503030203020204" pitchFamily="34" charset="0"/>
              </a:rPr>
              <a:t>Operations on BGP route attributes may affect route selection and therefore affect network traffic. Therefore, it is important to master Rules for Selecting a Preferred BGP Route.</a:t>
            </a:r>
            <a:endParaRPr lang="en-US" altLang="zh-CN" smtClean="0">
              <a:sym typeface="Huawei Sans" panose="020C0503030203020204" pitchFamily="34" charset="0"/>
            </a:endParaRPr>
          </a:p>
          <a:p>
            <a:r>
              <a:rPr lang="en-US" smtClean="0">
                <a:sym typeface="Huawei Sans" panose="020C0503030203020204" pitchFamily="34" charset="0"/>
              </a:rPr>
              <a:t>This course illustrates Rules for Selecting a Preferred BGP Route.</a:t>
            </a:r>
            <a:endParaRPr lang="en-US" dirty="0">
              <a:sym typeface="Huawei Sans" panose="020C0503030203020204" pitchFamily="34" charset="0"/>
            </a:endParaRPr>
          </a:p>
        </p:txBody>
      </p:sp>
    </p:spTree>
    <p:extLst>
      <p:ext uri="{BB962C8B-B14F-4D97-AF65-F5344CB8AC3E}">
        <p14:creationId xmlns:p14="http://schemas.microsoft.com/office/powerpoint/2010/main" val="348480443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Preferring the Route with the Shortest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AS_Path</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bwMode="gray">
          <a:xfrm>
            <a:off x="488207" y="1808756"/>
            <a:ext cx="5291324" cy="1015266"/>
          </a:xfrm>
          <a:prstGeom prst="rect">
            <a:avLst/>
          </a:prstGeom>
          <a:solidFill>
            <a:srgbClr val="F4FBFE"/>
          </a:solidFill>
          <a:ln>
            <a:solidFill>
              <a:srgbClr val="99DFF9"/>
            </a:solidFill>
          </a:ln>
        </p:spPr>
        <p:txBody>
          <a:bodyPr wrap="square">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Total Number of Routes: 2</a:t>
            </a: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Path/</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*&gt;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  10.0.45.0/24      10.0.3.3         0          100        0      300?</a:t>
            </a: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i                           10.0.2.2         0          100        0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400 100</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圆角矩形 81"/>
          <p:cNvSpPr/>
          <p:nvPr/>
        </p:nvSpPr>
        <p:spPr bwMode="gray">
          <a:xfrm>
            <a:off x="3450860" y="3386884"/>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347346" y="5232272"/>
            <a:ext cx="527350" cy="431467"/>
          </a:xfrm>
          <a:prstGeom prst="rect">
            <a:avLst/>
          </a:prstGeom>
          <a:noFill/>
        </p:spPr>
      </p:pic>
      <p:sp>
        <p:nvSpPr>
          <p:cNvPr id="84" name="TextBox 120">
            <a:extLst>
              <a:ext uri="{FF2B5EF4-FFF2-40B4-BE49-F238E27FC236}">
                <a16:creationId xmlns="" xmlns:a16="http://schemas.microsoft.com/office/drawing/2014/main" id="{020D7A1D-EFAD-4C8C-B9DE-D0FAD269B77A}"/>
              </a:ext>
            </a:extLst>
          </p:cNvPr>
          <p:cNvSpPr txBox="1"/>
          <p:nvPr/>
        </p:nvSpPr>
        <p:spPr bwMode="gray">
          <a:xfrm>
            <a:off x="8851375" y="5294177"/>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矩形 84">
            <a:extLst>
              <a:ext uri="{FF2B5EF4-FFF2-40B4-BE49-F238E27FC236}">
                <a16:creationId xmlns="" xmlns:a16="http://schemas.microsoft.com/office/drawing/2014/main" id="{63EC1A45-DE44-4732-A300-8A63DEFB1977}"/>
              </a:ext>
            </a:extLst>
          </p:cNvPr>
          <p:cNvSpPr/>
          <p:nvPr/>
        </p:nvSpPr>
        <p:spPr bwMode="gray">
          <a:xfrm>
            <a:off x="8234695" y="5198598"/>
            <a:ext cx="1367466" cy="102148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TextBox 120">
            <a:extLst>
              <a:ext uri="{FF2B5EF4-FFF2-40B4-BE49-F238E27FC236}">
                <a16:creationId xmlns="" xmlns:a16="http://schemas.microsoft.com/office/drawing/2014/main" id="{020D7A1D-EFAD-4C8C-B9DE-D0FAD269B77A}"/>
              </a:ext>
            </a:extLst>
          </p:cNvPr>
          <p:cNvSpPr txBox="1"/>
          <p:nvPr/>
        </p:nvSpPr>
        <p:spPr bwMode="gray">
          <a:xfrm>
            <a:off x="5876797" y="4128108"/>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TextBox 120">
            <a:extLst>
              <a:ext uri="{FF2B5EF4-FFF2-40B4-BE49-F238E27FC236}">
                <a16:creationId xmlns="" xmlns:a16="http://schemas.microsoft.com/office/drawing/2014/main" id="{020D7A1D-EFAD-4C8C-B9DE-D0FAD269B77A}"/>
              </a:ext>
            </a:extLst>
          </p:cNvPr>
          <p:cNvSpPr txBox="1"/>
          <p:nvPr/>
        </p:nvSpPr>
        <p:spPr bwMode="gray">
          <a:xfrm>
            <a:off x="3386647" y="3079228"/>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946174" y="3705998"/>
            <a:ext cx="527350" cy="431467"/>
          </a:xfrm>
          <a:prstGeom prst="rect">
            <a:avLst/>
          </a:prstGeom>
          <a:noFill/>
        </p:spPr>
      </p:pic>
      <p:pic>
        <p:nvPicPr>
          <p:cNvPr id="8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562035" y="3705998"/>
            <a:ext cx="527350" cy="431467"/>
          </a:xfrm>
          <a:prstGeom prst="rect">
            <a:avLst/>
          </a:prstGeom>
          <a:noFill/>
        </p:spPr>
      </p:pic>
      <p:cxnSp>
        <p:nvCxnSpPr>
          <p:cNvPr id="90" name="直接连接符 89">
            <a:extLst>
              <a:ext uri="{FF2B5EF4-FFF2-40B4-BE49-F238E27FC236}">
                <a16:creationId xmlns="" xmlns:a16="http://schemas.microsoft.com/office/drawing/2014/main" id="{94275FFE-3BE6-4C12-8737-FDFE3456C4A2}"/>
              </a:ext>
            </a:extLst>
          </p:cNvPr>
          <p:cNvCxnSpPr>
            <a:stCxn id="88" idx="1"/>
            <a:endCxn id="89" idx="3"/>
          </p:cNvCxnSpPr>
          <p:nvPr/>
        </p:nvCxnSpPr>
        <p:spPr bwMode="gray">
          <a:xfrm flipH="1">
            <a:off x="4089385" y="3921731"/>
            <a:ext cx="1871269" cy="0"/>
          </a:xfrm>
          <a:prstGeom prst="line">
            <a:avLst/>
          </a:prstGeom>
          <a:noFill/>
          <a:ln w="19050" cap="flat" cmpd="sng" algn="ctr">
            <a:solidFill>
              <a:schemeClr val="bg1">
                <a:lumMod val="50000"/>
              </a:schemeClr>
            </a:solidFill>
            <a:prstDash val="solid"/>
          </a:ln>
          <a:effectLst/>
        </p:spPr>
      </p:cxnSp>
      <p:sp>
        <p:nvSpPr>
          <p:cNvPr id="91" name="TextBox 120">
            <a:extLst>
              <a:ext uri="{FF2B5EF4-FFF2-40B4-BE49-F238E27FC236}">
                <a16:creationId xmlns="" xmlns:a16="http://schemas.microsoft.com/office/drawing/2014/main" id="{020D7A1D-EFAD-4C8C-B9DE-D0FAD269B77A}"/>
              </a:ext>
            </a:extLst>
          </p:cNvPr>
          <p:cNvSpPr txBox="1"/>
          <p:nvPr/>
        </p:nvSpPr>
        <p:spPr bwMode="gray">
          <a:xfrm>
            <a:off x="5615437" y="342077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任意多边形 91"/>
          <p:cNvSpPr/>
          <p:nvPr/>
        </p:nvSpPr>
        <p:spPr bwMode="gray">
          <a:xfrm>
            <a:off x="2806395" y="3044743"/>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345810" y="3705998"/>
            <a:ext cx="527350" cy="431467"/>
          </a:xfrm>
          <a:prstGeom prst="rect">
            <a:avLst/>
          </a:prstGeom>
          <a:noFill/>
        </p:spPr>
      </p:pic>
      <p:cxnSp>
        <p:nvCxnSpPr>
          <p:cNvPr id="94" name="直接连接符 93">
            <a:extLst>
              <a:ext uri="{FF2B5EF4-FFF2-40B4-BE49-F238E27FC236}">
                <a16:creationId xmlns="" xmlns:a16="http://schemas.microsoft.com/office/drawing/2014/main" id="{94275FFE-3BE6-4C12-8737-FDFE3456C4A2}"/>
              </a:ext>
            </a:extLst>
          </p:cNvPr>
          <p:cNvCxnSpPr>
            <a:stCxn id="88" idx="3"/>
            <a:endCxn id="93" idx="1"/>
          </p:cNvCxnSpPr>
          <p:nvPr/>
        </p:nvCxnSpPr>
        <p:spPr bwMode="gray">
          <a:xfrm>
            <a:off x="6473523" y="3921731"/>
            <a:ext cx="1872287" cy="0"/>
          </a:xfrm>
          <a:prstGeom prst="line">
            <a:avLst/>
          </a:prstGeom>
          <a:noFill/>
          <a:ln w="19050" cap="flat" cmpd="sng" algn="ctr">
            <a:solidFill>
              <a:schemeClr val="bg1">
                <a:lumMod val="50000"/>
              </a:schemeClr>
            </a:solidFill>
            <a:prstDash val="solid"/>
          </a:ln>
          <a:effectLst/>
        </p:spPr>
      </p:cxnSp>
      <p:pic>
        <p:nvPicPr>
          <p:cNvPr id="9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562100" y="5260077"/>
            <a:ext cx="527350" cy="431467"/>
          </a:xfrm>
          <a:prstGeom prst="rect">
            <a:avLst/>
          </a:prstGeom>
          <a:noFill/>
        </p:spPr>
      </p:pic>
      <p:sp>
        <p:nvSpPr>
          <p:cNvPr id="96" name="TextBox 120">
            <a:extLst>
              <a:ext uri="{FF2B5EF4-FFF2-40B4-BE49-F238E27FC236}">
                <a16:creationId xmlns="" xmlns:a16="http://schemas.microsoft.com/office/drawing/2014/main" id="{020D7A1D-EFAD-4C8C-B9DE-D0FAD269B77A}"/>
              </a:ext>
            </a:extLst>
          </p:cNvPr>
          <p:cNvSpPr txBox="1"/>
          <p:nvPr/>
        </p:nvSpPr>
        <p:spPr bwMode="gray">
          <a:xfrm>
            <a:off x="2812424" y="5340608"/>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矩形 96">
            <a:extLst>
              <a:ext uri="{FF2B5EF4-FFF2-40B4-BE49-F238E27FC236}">
                <a16:creationId xmlns="" xmlns:a16="http://schemas.microsoft.com/office/drawing/2014/main" id="{63EC1A45-DE44-4732-A300-8A63DEFB1977}"/>
              </a:ext>
            </a:extLst>
          </p:cNvPr>
          <p:cNvSpPr/>
          <p:nvPr/>
        </p:nvSpPr>
        <p:spPr bwMode="gray">
          <a:xfrm>
            <a:off x="2806394" y="5226402"/>
            <a:ext cx="1367466" cy="99368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0" name="直接连接符 99">
            <a:extLst>
              <a:ext uri="{FF2B5EF4-FFF2-40B4-BE49-F238E27FC236}">
                <a16:creationId xmlns="" xmlns:a16="http://schemas.microsoft.com/office/drawing/2014/main" id="{94275FFE-3BE6-4C12-8737-FDFE3456C4A2}"/>
              </a:ext>
            </a:extLst>
          </p:cNvPr>
          <p:cNvCxnSpPr>
            <a:stCxn id="89" idx="2"/>
            <a:endCxn id="95" idx="0"/>
          </p:cNvCxnSpPr>
          <p:nvPr/>
        </p:nvCxnSpPr>
        <p:spPr bwMode="gray">
          <a:xfrm>
            <a:off x="3825710" y="4137465"/>
            <a:ext cx="65" cy="1122611"/>
          </a:xfrm>
          <a:prstGeom prst="line">
            <a:avLst/>
          </a:prstGeom>
          <a:noFill/>
          <a:ln w="19050" cap="flat" cmpd="sng" algn="ctr">
            <a:solidFill>
              <a:schemeClr val="bg1">
                <a:lumMod val="50000"/>
              </a:schemeClr>
            </a:solidFill>
            <a:prstDash val="solid"/>
          </a:ln>
          <a:effectLst/>
        </p:spPr>
      </p:cxnSp>
      <p:cxnSp>
        <p:nvCxnSpPr>
          <p:cNvPr id="101" name="直接连接符 100">
            <a:extLst>
              <a:ext uri="{FF2B5EF4-FFF2-40B4-BE49-F238E27FC236}">
                <a16:creationId xmlns="" xmlns:a16="http://schemas.microsoft.com/office/drawing/2014/main" id="{94275FFE-3BE6-4C12-8737-FDFE3456C4A2}"/>
              </a:ext>
            </a:extLst>
          </p:cNvPr>
          <p:cNvCxnSpPr>
            <a:stCxn id="93" idx="2"/>
            <a:endCxn id="83" idx="0"/>
          </p:cNvCxnSpPr>
          <p:nvPr/>
        </p:nvCxnSpPr>
        <p:spPr bwMode="gray">
          <a:xfrm>
            <a:off x="8609485" y="4137466"/>
            <a:ext cx="1535" cy="1094807"/>
          </a:xfrm>
          <a:prstGeom prst="line">
            <a:avLst/>
          </a:prstGeom>
          <a:noFill/>
          <a:ln w="19050" cap="flat" cmpd="sng" algn="ctr">
            <a:solidFill>
              <a:schemeClr val="bg1">
                <a:lumMod val="50000"/>
              </a:schemeClr>
            </a:solidFill>
            <a:prstDash val="solid"/>
          </a:ln>
          <a:effectLst/>
        </p:spPr>
      </p:cxnSp>
      <p:sp>
        <p:nvSpPr>
          <p:cNvPr id="104" name="TextBox 120">
            <a:extLst>
              <a:ext uri="{FF2B5EF4-FFF2-40B4-BE49-F238E27FC236}">
                <a16:creationId xmlns="" xmlns:a16="http://schemas.microsoft.com/office/drawing/2014/main" id="{020D7A1D-EFAD-4C8C-B9DE-D0FAD269B77A}"/>
              </a:ext>
            </a:extLst>
          </p:cNvPr>
          <p:cNvSpPr txBox="1"/>
          <p:nvPr/>
        </p:nvSpPr>
        <p:spPr bwMode="gray">
          <a:xfrm>
            <a:off x="3225808" y="342077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TextBox 120">
            <a:extLst>
              <a:ext uri="{FF2B5EF4-FFF2-40B4-BE49-F238E27FC236}">
                <a16:creationId xmlns="" xmlns:a16="http://schemas.microsoft.com/office/drawing/2014/main" id="{020D7A1D-EFAD-4C8C-B9DE-D0FAD269B77A}"/>
              </a:ext>
            </a:extLst>
          </p:cNvPr>
          <p:cNvSpPr txBox="1"/>
          <p:nvPr/>
        </p:nvSpPr>
        <p:spPr bwMode="gray">
          <a:xfrm>
            <a:off x="8345810" y="3420778"/>
            <a:ext cx="528886"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TextBox 120">
            <a:extLst>
              <a:ext uri="{FF2B5EF4-FFF2-40B4-BE49-F238E27FC236}">
                <a16:creationId xmlns="" xmlns:a16="http://schemas.microsoft.com/office/drawing/2014/main" id="{020D7A1D-EFAD-4C8C-B9DE-D0FAD269B77A}"/>
              </a:ext>
            </a:extLst>
          </p:cNvPr>
          <p:cNvSpPr txBox="1"/>
          <p:nvPr/>
        </p:nvSpPr>
        <p:spPr bwMode="gray">
          <a:xfrm>
            <a:off x="3734712" y="5324346"/>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TextBox 120">
            <a:extLst>
              <a:ext uri="{FF2B5EF4-FFF2-40B4-BE49-F238E27FC236}">
                <a16:creationId xmlns="" xmlns:a16="http://schemas.microsoft.com/office/drawing/2014/main" id="{020D7A1D-EFAD-4C8C-B9DE-D0FAD269B77A}"/>
              </a:ext>
            </a:extLst>
          </p:cNvPr>
          <p:cNvSpPr txBox="1"/>
          <p:nvPr/>
        </p:nvSpPr>
        <p:spPr bwMode="gray">
          <a:xfrm>
            <a:off x="7497713" y="5324346"/>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08" name="表格 107">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206322769"/>
              </p:ext>
            </p:extLst>
          </p:nvPr>
        </p:nvGraphicFramePr>
        <p:xfrm>
          <a:off x="4348667" y="4363174"/>
          <a:ext cx="1312641" cy="886562"/>
        </p:xfrm>
        <a:graphic>
          <a:graphicData uri="http://schemas.openxmlformats.org/drawingml/2006/table">
            <a:tbl>
              <a:tblPr/>
              <a:tblGrid>
                <a:gridCol w="1312641">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400 100</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109" name="直接连接符 108"/>
          <p:cNvCxnSpPr/>
          <p:nvPr/>
        </p:nvCxnSpPr>
        <p:spPr bwMode="gray">
          <a:xfrm flipH="1">
            <a:off x="4724878" y="4013556"/>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10" name="任意多边形 109"/>
          <p:cNvSpPr/>
          <p:nvPr/>
        </p:nvSpPr>
        <p:spPr bwMode="gray">
          <a:xfrm>
            <a:off x="4348667" y="4100916"/>
            <a:ext cx="1311580"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11" name="表格 110">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1095624431"/>
              </p:ext>
            </p:extLst>
          </p:nvPr>
        </p:nvGraphicFramePr>
        <p:xfrm>
          <a:off x="6922267" y="4363174"/>
          <a:ext cx="1191638" cy="886562"/>
        </p:xfrm>
        <a:graphic>
          <a:graphicData uri="http://schemas.openxmlformats.org/drawingml/2006/table">
            <a:tbl>
              <a:tblPr/>
              <a:tblGrid>
                <a:gridCol w="1191638">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300</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112" name="直接连接符 111"/>
          <p:cNvCxnSpPr/>
          <p:nvPr/>
        </p:nvCxnSpPr>
        <p:spPr bwMode="gray">
          <a:xfrm flipH="1">
            <a:off x="7222495" y="4013556"/>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sp>
        <p:nvSpPr>
          <p:cNvPr id="113" name="任意多边形 112"/>
          <p:cNvSpPr/>
          <p:nvPr/>
        </p:nvSpPr>
        <p:spPr bwMode="gray">
          <a:xfrm>
            <a:off x="6922267" y="4100916"/>
            <a:ext cx="1159867"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4" name="直接连接符 113"/>
          <p:cNvCxnSpPr/>
          <p:nvPr/>
        </p:nvCxnSpPr>
        <p:spPr bwMode="gray">
          <a:xfrm flipH="1">
            <a:off x="3981170" y="4396224"/>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115" name="直接连接符 114"/>
          <p:cNvCxnSpPr/>
          <p:nvPr/>
        </p:nvCxnSpPr>
        <p:spPr bwMode="gray">
          <a:xfrm flipH="1">
            <a:off x="8366748" y="4396224"/>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19" name="Freeform 9"/>
          <p:cNvSpPr>
            <a:spLocks/>
          </p:cNvSpPr>
          <p:nvPr/>
        </p:nvSpPr>
        <p:spPr bwMode="gray">
          <a:xfrm rot="4448843" flipH="1" flipV="1">
            <a:off x="5162355" y="3033165"/>
            <a:ext cx="995785" cy="535893"/>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chemeClr val="bg2"/>
              </a:gs>
              <a:gs pos="31000">
                <a:schemeClr val="tx2"/>
              </a:gs>
            </a:gsLst>
            <a:lin ang="16200000" scaled="1"/>
          </a:gradFill>
          <a:ln w="19050" cap="flat" cmpd="sng">
            <a:gradFill>
              <a:gsLst>
                <a:gs pos="0">
                  <a:schemeClr val="bg2">
                    <a:alpha val="40000"/>
                  </a:schemeClr>
                </a:gs>
                <a:gs pos="100000">
                  <a:schemeClr val="accent1"/>
                </a:gs>
              </a:gsLst>
              <a:lin ang="0" scaled="0"/>
            </a:gradFill>
          </a:ln>
        </p:spPr>
        <p:txBody>
          <a:bodyPr vert="horz" wrap="square" lIns="68580" tIns="34290" rIns="68580" bIns="34290" numCol="1" anchor="t" anchorCtr="0" compatLnSpc="1">
            <a:prstTxWarp prst="textNoShape">
              <a:avLst/>
            </a:prstTxWarp>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圆角矩形 119"/>
          <p:cNvSpPr/>
          <p:nvPr/>
        </p:nvSpPr>
        <p:spPr bwMode="gray">
          <a:xfrm>
            <a:off x="6832600" y="2618543"/>
            <a:ext cx="4788761" cy="859099"/>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ts val="2200"/>
              </a:lnSpc>
              <a:spcBef>
                <a:spcPts val="0"/>
              </a:spcBef>
              <a:spcAft>
                <a:spcPts val="0"/>
              </a:spcAft>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The BGP route advertised by R3 has a shorter </a:t>
            </a:r>
            <a:r>
              <a:rPr lang="en-US" sz="14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If the preceding rules are the same, R1 preferentially selects the BGP route advertised by R3.</a:t>
            </a: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2" name="直接箭头连接符 121"/>
          <p:cNvCxnSpPr>
            <a:stCxn id="120" idx="1"/>
            <a:endCxn id="88" idx="0"/>
          </p:cNvCxnSpPr>
          <p:nvPr/>
        </p:nvCxnSpPr>
        <p:spPr bwMode="gray">
          <a:xfrm flipH="1">
            <a:off x="6209849" y="3048093"/>
            <a:ext cx="622751" cy="657905"/>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120">
            <a:extLst>
              <a:ext uri="{FF2B5EF4-FFF2-40B4-BE49-F238E27FC236}">
                <a16:creationId xmlns="" xmlns:a16="http://schemas.microsoft.com/office/drawing/2014/main" id="{31930744-3D36-4F81-8426-6F129C1A6804}"/>
              </a:ext>
            </a:extLst>
          </p:cNvPr>
          <p:cNvSpPr txBox="1"/>
          <p:nvPr/>
        </p:nvSpPr>
        <p:spPr bwMode="gray">
          <a:xfrm>
            <a:off x="5461894" y="5912307"/>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a:extLst>
              <a:ext uri="{FF2B5EF4-FFF2-40B4-BE49-F238E27FC236}">
                <a16:creationId xmlns="" xmlns:a16="http://schemas.microsoft.com/office/drawing/2014/main" id="{927AD331-23D3-4BE6-8DF7-31B7006A5D7F}"/>
              </a:ext>
            </a:extLst>
          </p:cNvPr>
          <p:cNvCxnSpPr>
            <a:cxnSpLocks/>
          </p:cNvCxnSpPr>
          <p:nvPr/>
        </p:nvCxnSpPr>
        <p:spPr bwMode="gray">
          <a:xfrm flipV="1">
            <a:off x="3823346" y="5676470"/>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3" name="直接连接符 52">
            <a:extLst>
              <a:ext uri="{FF2B5EF4-FFF2-40B4-BE49-F238E27FC236}">
                <a16:creationId xmlns="" xmlns:a16="http://schemas.microsoft.com/office/drawing/2014/main" id="{927AD331-23D3-4BE6-8DF7-31B7006A5D7F}"/>
              </a:ext>
            </a:extLst>
          </p:cNvPr>
          <p:cNvCxnSpPr>
            <a:cxnSpLocks/>
          </p:cNvCxnSpPr>
          <p:nvPr/>
        </p:nvCxnSpPr>
        <p:spPr bwMode="gray">
          <a:xfrm flipH="1">
            <a:off x="3559606" y="5900724"/>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4" name="直接连接符 53">
            <a:extLst>
              <a:ext uri="{FF2B5EF4-FFF2-40B4-BE49-F238E27FC236}">
                <a16:creationId xmlns="" xmlns:a16="http://schemas.microsoft.com/office/drawing/2014/main" id="{927AD331-23D3-4BE6-8DF7-31B7006A5D7F}"/>
              </a:ext>
            </a:extLst>
          </p:cNvPr>
          <p:cNvCxnSpPr>
            <a:cxnSpLocks/>
          </p:cNvCxnSpPr>
          <p:nvPr/>
        </p:nvCxnSpPr>
        <p:spPr bwMode="gray">
          <a:xfrm flipV="1">
            <a:off x="8615336" y="5650209"/>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8493284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0" indent="0">
              <a:buNone/>
            </a:pPr>
            <a:r>
              <a:rPr lang="en-US" altLang="zh-CN" sz="1400" dirty="0" smtClean="0">
                <a:sym typeface="Huawei Sans" panose="020C0503030203020204" pitchFamily="34" charset="0"/>
              </a:rPr>
              <a:t>When multiple routes to the same destination network segment exist, BGP selects routes in the following sequence:</a:t>
            </a:r>
          </a:p>
          <a:p>
            <a:pPr marL="403039" lvl="1" indent="0">
              <a:buNone/>
            </a:pPr>
            <a:r>
              <a:rPr lang="en-US" altLang="zh-CN" sz="1200" dirty="0" smtClean="0">
                <a:sym typeface="Huawei Sans" panose="020C0503030203020204" pitchFamily="34" charset="0"/>
              </a:rPr>
              <a:t>Discards the route whose next hop is unreachable.</a:t>
            </a:r>
          </a:p>
          <a:p>
            <a:pPr lvl="1">
              <a:buFont typeface="+mj-lt"/>
              <a:buAutoNum type="arabicPeriod"/>
            </a:pPr>
            <a:r>
              <a:rPr lang="en-US" altLang="zh-CN" sz="1200" dirty="0" smtClean="0">
                <a:sym typeface="Huawei Sans" panose="020C0503030203020204" pitchFamily="34" charset="0"/>
              </a:rPr>
              <a:t>Prefers the route with the largest Preferred-Value attribute value.</a:t>
            </a:r>
          </a:p>
          <a:p>
            <a:pPr lvl="1">
              <a:buFont typeface="+mj-lt"/>
              <a:buAutoNum type="arabicPeriod"/>
            </a:pPr>
            <a:r>
              <a:rPr lang="en-US" altLang="zh-CN" sz="1200" dirty="0">
                <a:sym typeface="Huawei Sans" panose="020C0503030203020204" pitchFamily="34" charset="0"/>
              </a:rPr>
              <a:t>Prefers the route with the largest </a:t>
            </a:r>
            <a:r>
              <a:rPr lang="en-US" altLang="zh-CN" sz="1200" dirty="0" err="1">
                <a:sym typeface="Huawei Sans" panose="020C0503030203020204" pitchFamily="34" charset="0"/>
              </a:rPr>
              <a:t>Local_Preference</a:t>
            </a:r>
            <a:r>
              <a:rPr lang="en-US" altLang="zh-CN" sz="1200" dirty="0">
                <a:sym typeface="Huawei Sans" panose="020C0503030203020204" pitchFamily="34" charset="0"/>
              </a:rPr>
              <a:t> value.</a:t>
            </a:r>
          </a:p>
          <a:p>
            <a:pPr lvl="1">
              <a:buFont typeface="+mj-lt"/>
              <a:buAutoNum type="arabicPeriod"/>
            </a:pPr>
            <a:r>
              <a:rPr lang="en-US" altLang="zh-CN" sz="1200" dirty="0">
                <a:sym typeface="Huawei Sans" panose="020C0503030203020204" pitchFamily="34" charset="0"/>
              </a:rPr>
              <a:t>Prefers the locally originated BGP route, which takes precedence over the route learned from a peer. The locally summarized route, automatically summarized route, route learned by using the network command, route learned by using the import-route command, and route learned from a peer are in descending order of priority.</a:t>
            </a:r>
          </a:p>
          <a:p>
            <a:pPr lvl="1">
              <a:buFont typeface="+mj-lt"/>
              <a:buAutoNum type="arabicPeriod"/>
            </a:pPr>
            <a:r>
              <a:rPr lang="en-US" altLang="zh-CN" sz="1200" dirty="0">
                <a:sym typeface="Huawei Sans" panose="020C0503030203020204" pitchFamily="34" charset="0"/>
              </a:rPr>
              <a:t>Prefers the route with the shortest </a:t>
            </a:r>
            <a:r>
              <a:rPr lang="en-US" altLang="zh-CN" sz="1200" dirty="0" err="1">
                <a:sym typeface="Huawei Sans" panose="020C0503030203020204" pitchFamily="34" charset="0"/>
              </a:rPr>
              <a:t>AS_Path</a:t>
            </a:r>
            <a:r>
              <a:rPr lang="en-US" altLang="zh-CN" sz="1200" dirty="0">
                <a:sym typeface="Huawei Sans" panose="020C0503030203020204" pitchFamily="34" charset="0"/>
              </a:rPr>
              <a:t>.</a:t>
            </a:r>
          </a:p>
          <a:p>
            <a:pPr lvl="1">
              <a:buFont typeface="+mj-lt"/>
              <a:buAutoNum type="arabicPeriod"/>
            </a:pPr>
            <a:r>
              <a:rPr lang="en-US" altLang="zh-CN" sz="1200" b="1" dirty="0">
                <a:solidFill>
                  <a:srgbClr val="EC7061"/>
                </a:solidFill>
                <a:sym typeface="Huawei Sans" panose="020C0503030203020204" pitchFamily="34" charset="0"/>
              </a:rPr>
              <a:t>Prefers the route with the shortest </a:t>
            </a:r>
            <a:r>
              <a:rPr lang="en-US" altLang="zh-CN" sz="1200" b="1" dirty="0" err="1">
                <a:solidFill>
                  <a:srgbClr val="EC7061"/>
                </a:solidFill>
                <a:sym typeface="Huawei Sans" panose="020C0503030203020204" pitchFamily="34" charset="0"/>
              </a:rPr>
              <a:t>AS_Path</a:t>
            </a:r>
            <a:r>
              <a:rPr lang="en-US" altLang="zh-CN" sz="1200" b="1" dirty="0">
                <a:solidFill>
                  <a:srgbClr val="EC7061"/>
                </a:solidFill>
                <a:sym typeface="Huawei Sans" panose="020C0503030203020204" pitchFamily="34" charset="0"/>
              </a:rPr>
              <a:t>. The routes with Origin attributes of IGP, EGP, and Incomplete are in descending order of priority.</a:t>
            </a:r>
          </a:p>
          <a:p>
            <a:pPr lvl="1">
              <a:buFont typeface="+mj-lt"/>
              <a:buAutoNum type="arabicPeriod"/>
            </a:pPr>
            <a:r>
              <a:rPr lang="en-US" altLang="zh-CN" sz="1200" dirty="0" smtClean="0">
                <a:sym typeface="Huawei Sans" panose="020C0503030203020204" pitchFamily="34" charset="0"/>
              </a:rPr>
              <a:t>Prefers the route with the lowest MED.</a:t>
            </a:r>
          </a:p>
          <a:p>
            <a:pPr lvl="1">
              <a:buFont typeface="+mj-lt"/>
              <a:buAutoNum type="arabicPeriod"/>
            </a:pPr>
            <a:r>
              <a:rPr lang="en-US" altLang="zh-CN" sz="1200" dirty="0" smtClean="0">
                <a:sym typeface="Huawei Sans" panose="020C0503030203020204" pitchFamily="34" charset="0"/>
              </a:rPr>
              <a:t>Prefers routes learned from EBGP peers to routes learned from IBGP peers.</a:t>
            </a:r>
          </a:p>
          <a:p>
            <a:pPr lvl="1">
              <a:buFont typeface="+mj-lt"/>
              <a:buAutoNum type="arabicPeriod"/>
            </a:pPr>
            <a:r>
              <a:rPr lang="en-US" altLang="zh-CN" sz="1200" dirty="0" smtClean="0">
                <a:sym typeface="Huawei Sans" panose="020C0503030203020204" pitchFamily="34" charset="0"/>
              </a:rPr>
              <a:t>Prefers the route with the smallest IGP metric to the next hop.</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Cluster_List</a:t>
            </a:r>
            <a:r>
              <a:rPr lang="en-US" altLang="zh-CN" sz="1200" dirty="0" smtClean="0">
                <a:sym typeface="Huawei Sans" panose="020C0503030203020204" pitchFamily="34" charset="0"/>
              </a:rPr>
              <a:t> length.</a:t>
            </a:r>
          </a:p>
          <a:p>
            <a:pPr lvl="1">
              <a:buFont typeface="+mj-lt"/>
              <a:buAutoNum type="arabicPeriod"/>
            </a:pPr>
            <a:r>
              <a:rPr lang="en-US" altLang="zh-CN" sz="1200" dirty="0" smtClean="0">
                <a:sym typeface="Huawei Sans" panose="020C0503030203020204" pitchFamily="34" charset="0"/>
              </a:rPr>
              <a:t>Prefers the route advertised by the device with the smallest router ID (</a:t>
            </a:r>
            <a:r>
              <a:rPr lang="en-US" altLang="zh-CN" sz="1200" dirty="0" err="1" smtClean="0">
                <a:sym typeface="Huawei Sans" panose="020C0503030203020204" pitchFamily="34" charset="0"/>
              </a:rPr>
              <a:t>Originator_ID</a:t>
            </a:r>
            <a:r>
              <a:rPr lang="en-US" altLang="zh-CN" sz="1200" dirty="0" smtClean="0">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learned from the peer with the smallest IP address.</a:t>
            </a:r>
          </a:p>
          <a:p>
            <a:endParaRPr lang="zh-CN" altLang="en-US" sz="1400" dirty="0"/>
          </a:p>
        </p:txBody>
      </p:sp>
      <p:sp>
        <p:nvSpPr>
          <p:cNvPr id="2" name="标题 1"/>
          <p:cNvSpPr>
            <a:spLocks noGrp="1"/>
          </p:cNvSpPr>
          <p:nvPr>
            <p:ph type="title"/>
          </p:nvPr>
        </p:nvSpPr>
        <p:spPr/>
        <p:txBody>
          <a:bodyPr/>
          <a:lstStyle/>
          <a:p>
            <a:r>
              <a:rPr lang="en-US" smtClean="0">
                <a:sym typeface="Huawei Sans" panose="020C0503030203020204" pitchFamily="34" charset="0"/>
              </a:rPr>
              <a:t>Rules for Selecting a Preferred BGP Route</a:t>
            </a:r>
            <a:endParaRPr lang="en-US" dirty="0">
              <a:sym typeface="Huawei Sans" panose="020C0503030203020204" pitchFamily="34" charset="0"/>
            </a:endParaRPr>
          </a:p>
        </p:txBody>
      </p:sp>
    </p:spTree>
    <p:extLst>
      <p:ext uri="{BB962C8B-B14F-4D97-AF65-F5344CB8AC3E}">
        <p14:creationId xmlns:p14="http://schemas.microsoft.com/office/powerpoint/2010/main" val="25280731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Origin Attribute Verification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bwMode="gray">
          <a:xfrm>
            <a:off x="1368423" y="2923716"/>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242988" y="4769104"/>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6747017" y="4831009"/>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6130337" y="4735429"/>
            <a:ext cx="1367466" cy="1027209"/>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3772439" y="3664939"/>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1282289" y="2616059"/>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457677" y="3242829"/>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3"/>
          </p:cNvCxnSpPr>
          <p:nvPr/>
        </p:nvCxnSpPr>
        <p:spPr bwMode="gray">
          <a:xfrm flipH="1">
            <a:off x="1985027" y="3458562"/>
            <a:ext cx="1871269"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3511079" y="295761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bwMode="gray">
          <a:xfrm>
            <a:off x="702037" y="2581574"/>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241452" y="3242829"/>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9" idx="3"/>
            <a:endCxn id="14" idx="1"/>
          </p:cNvCxnSpPr>
          <p:nvPr/>
        </p:nvCxnSpPr>
        <p:spPr bwMode="gray">
          <a:xfrm>
            <a:off x="4369165" y="3458562"/>
            <a:ext cx="1872287" cy="0"/>
          </a:xfrm>
          <a:prstGeom prst="line">
            <a:avLst/>
          </a:prstGeom>
          <a:noFill/>
          <a:ln w="19050" cap="flat" cmpd="sng" algn="ctr">
            <a:solidFill>
              <a:schemeClr val="bg1">
                <a:lumMod val="50000"/>
              </a:schemeClr>
            </a:solidFill>
            <a:prstDash val="solid"/>
          </a:ln>
          <a:effectLst/>
        </p:spPr>
      </p:cxn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457742" y="4796908"/>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708066" y="4877440"/>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63EC1A45-DE44-4732-A300-8A63DEFB1977}"/>
              </a:ext>
            </a:extLst>
          </p:cNvPr>
          <p:cNvSpPr/>
          <p:nvPr/>
        </p:nvSpPr>
        <p:spPr bwMode="gray">
          <a:xfrm>
            <a:off x="702036" y="4763234"/>
            <a:ext cx="1367466" cy="999404"/>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 xmlns:a16="http://schemas.microsoft.com/office/drawing/2014/main" id="{94275FFE-3BE6-4C12-8737-FDFE3456C4A2}"/>
              </a:ext>
            </a:extLst>
          </p:cNvPr>
          <p:cNvCxnSpPr>
            <a:stCxn id="10" idx="2"/>
            <a:endCxn id="16" idx="0"/>
          </p:cNvCxnSpPr>
          <p:nvPr/>
        </p:nvCxnSpPr>
        <p:spPr bwMode="gray">
          <a:xfrm>
            <a:off x="1721352" y="3674296"/>
            <a:ext cx="65" cy="1122611"/>
          </a:xfrm>
          <a:prstGeom prst="line">
            <a:avLst/>
          </a:prstGeom>
          <a:noFill/>
          <a:ln w="19050" cap="flat" cmpd="sng" algn="ctr">
            <a:solidFill>
              <a:schemeClr val="bg1">
                <a:lumMod val="50000"/>
              </a:schemeClr>
            </a:solidFill>
            <a:prstDash val="solid"/>
          </a:ln>
          <a:effectLst/>
        </p:spPr>
      </p:cxnSp>
      <p:cxnSp>
        <p:nvCxnSpPr>
          <p:cNvPr id="22" name="直接连接符 21">
            <a:extLst>
              <a:ext uri="{FF2B5EF4-FFF2-40B4-BE49-F238E27FC236}">
                <a16:creationId xmlns="" xmlns:a16="http://schemas.microsoft.com/office/drawing/2014/main" id="{94275FFE-3BE6-4C12-8737-FDFE3456C4A2}"/>
              </a:ext>
            </a:extLst>
          </p:cNvPr>
          <p:cNvCxnSpPr>
            <a:stCxn id="14" idx="2"/>
            <a:endCxn id="4" idx="0"/>
          </p:cNvCxnSpPr>
          <p:nvPr/>
        </p:nvCxnSpPr>
        <p:spPr bwMode="gray">
          <a:xfrm>
            <a:off x="6505127" y="3674297"/>
            <a:ext cx="1535" cy="109480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1121450" y="295761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6242988" y="2957610"/>
            <a:ext cx="527350"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1630354" y="4861177"/>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5393355" y="4861177"/>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9" name="表格 28">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3342129852"/>
              </p:ext>
            </p:extLst>
          </p:nvPr>
        </p:nvGraphicFramePr>
        <p:xfrm>
          <a:off x="2244309" y="3900005"/>
          <a:ext cx="1312641" cy="886562"/>
        </p:xfrm>
        <a:graphic>
          <a:graphicData uri="http://schemas.openxmlformats.org/drawingml/2006/table">
            <a:tbl>
              <a:tblPr/>
              <a:tblGrid>
                <a:gridCol w="1312641">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Origin: ?</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32" name="直接连接符 31"/>
          <p:cNvCxnSpPr/>
          <p:nvPr/>
        </p:nvCxnSpPr>
        <p:spPr bwMode="gray">
          <a:xfrm flipH="1">
            <a:off x="2620520" y="3550388"/>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3" name="任意多边形 32"/>
          <p:cNvSpPr/>
          <p:nvPr/>
        </p:nvSpPr>
        <p:spPr bwMode="gray">
          <a:xfrm>
            <a:off x="2232000" y="3637748"/>
            <a:ext cx="1299783"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4" name="表格 33">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945650286"/>
              </p:ext>
            </p:extLst>
          </p:nvPr>
        </p:nvGraphicFramePr>
        <p:xfrm>
          <a:off x="4817909" y="3900005"/>
          <a:ext cx="1191638" cy="886562"/>
        </p:xfrm>
        <a:graphic>
          <a:graphicData uri="http://schemas.openxmlformats.org/drawingml/2006/table">
            <a:tbl>
              <a:tblPr/>
              <a:tblGrid>
                <a:gridCol w="1191638">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Origin: ?</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35" name="直接连接符 34"/>
          <p:cNvCxnSpPr/>
          <p:nvPr/>
        </p:nvCxnSpPr>
        <p:spPr bwMode="gray">
          <a:xfrm flipH="1">
            <a:off x="5118137" y="3550388"/>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sp>
        <p:nvSpPr>
          <p:cNvPr id="36" name="任意多边形 35"/>
          <p:cNvSpPr/>
          <p:nvPr/>
        </p:nvSpPr>
        <p:spPr bwMode="gray">
          <a:xfrm>
            <a:off x="4817909" y="3637748"/>
            <a:ext cx="1191638"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bwMode="gray">
          <a:xfrm flipH="1">
            <a:off x="1876812" y="3933055"/>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8" name="直接连接符 37"/>
          <p:cNvCxnSpPr/>
          <p:nvPr/>
        </p:nvCxnSpPr>
        <p:spPr bwMode="gray">
          <a:xfrm flipH="1">
            <a:off x="6262390" y="3933055"/>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9" name="矩形 38"/>
          <p:cNvSpPr/>
          <p:nvPr/>
        </p:nvSpPr>
        <p:spPr bwMode="gray">
          <a:xfrm>
            <a:off x="2732384" y="1368784"/>
            <a:ext cx="5291324" cy="1015266"/>
          </a:xfrm>
          <a:prstGeom prst="rect">
            <a:avLst/>
          </a:prstGeom>
          <a:solidFill>
            <a:srgbClr val="F4FBFE"/>
          </a:solidFill>
          <a:ln>
            <a:solidFill>
              <a:srgbClr val="99DFF9"/>
            </a:solidFill>
          </a:ln>
        </p:spPr>
        <p:txBody>
          <a:bodyPr wrap="square">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Total Number of Routes: 2</a:t>
            </a: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Path/</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*&gt;i  10.0.45.0/24      10.0.2.2         0          100        0      100?</a:t>
            </a: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i                           10.0.3.3         0          100        0      300?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67"/>
          <p:cNvSpPr/>
          <p:nvPr/>
        </p:nvSpPr>
        <p:spPr bwMode="gray">
          <a:xfrm rot="17059997">
            <a:off x="3851607" y="2557497"/>
            <a:ext cx="941020" cy="685601"/>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占位符 112"/>
          <p:cNvSpPr txBox="1">
            <a:spLocks/>
          </p:cNvSpPr>
          <p:nvPr/>
        </p:nvSpPr>
        <p:spPr bwMode="gray">
          <a:xfrm>
            <a:off x="7619670" y="2581574"/>
            <a:ext cx="4126243" cy="380017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By default, R4 and R5 use the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import-route</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 command to import the routes 10.0.45.0/24 to BGP. In the BGP routing table of R1, the Origin attributes of the two BGP routes 10.0.45.0/24 are both "?". R1 preferentially selects the BGP route imported by R4.</a:t>
            </a:r>
            <a:endParaRPr lang="en-US" altLang="zh-CN" sz="15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61938" indent="-261938"/>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Change the command used to import routes to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network</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 on R5.</a:t>
            </a:r>
          </a:p>
          <a:p>
            <a:pPr marL="261938" indent="-261938"/>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Check the BGP routing table on R1.</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p:nvPr/>
        </p:nvCxnSpPr>
        <p:spPr bwMode="gray">
          <a:xfrm flipH="1">
            <a:off x="691378" y="2187835"/>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3" name="文本框 42"/>
          <p:cNvSpPr txBox="1"/>
          <p:nvPr/>
        </p:nvSpPr>
        <p:spPr bwMode="gray">
          <a:xfrm>
            <a:off x="1136337" y="2033947"/>
            <a:ext cx="1175323" cy="307777"/>
          </a:xfrm>
          <a:prstGeom prst="rect">
            <a:avLst/>
          </a:prstGeom>
          <a:noFill/>
        </p:spPr>
        <p:txBody>
          <a:bodyPr wrap="non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53" name="TextBox 120">
            <a:extLst>
              <a:ext uri="{FF2B5EF4-FFF2-40B4-BE49-F238E27FC236}">
                <a16:creationId xmlns="" xmlns:a16="http://schemas.microsoft.com/office/drawing/2014/main" id="{31930744-3D36-4F81-8426-6F129C1A6804}"/>
              </a:ext>
            </a:extLst>
          </p:cNvPr>
          <p:cNvSpPr txBox="1"/>
          <p:nvPr/>
        </p:nvSpPr>
        <p:spPr bwMode="gray">
          <a:xfrm>
            <a:off x="3357536" y="5454862"/>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a:extLst>
              <a:ext uri="{FF2B5EF4-FFF2-40B4-BE49-F238E27FC236}">
                <a16:creationId xmlns="" xmlns:a16="http://schemas.microsoft.com/office/drawing/2014/main" id="{927AD331-23D3-4BE6-8DF7-31B7006A5D7F}"/>
              </a:ext>
            </a:extLst>
          </p:cNvPr>
          <p:cNvCxnSpPr>
            <a:cxnSpLocks/>
          </p:cNvCxnSpPr>
          <p:nvPr/>
        </p:nvCxnSpPr>
        <p:spPr bwMode="gray">
          <a:xfrm flipV="1">
            <a:off x="1718988" y="5219025"/>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5" name="直接连接符 54">
            <a:extLst>
              <a:ext uri="{FF2B5EF4-FFF2-40B4-BE49-F238E27FC236}">
                <a16:creationId xmlns="" xmlns:a16="http://schemas.microsoft.com/office/drawing/2014/main" id="{927AD331-23D3-4BE6-8DF7-31B7006A5D7F}"/>
              </a:ext>
            </a:extLst>
          </p:cNvPr>
          <p:cNvCxnSpPr>
            <a:cxnSpLocks/>
          </p:cNvCxnSpPr>
          <p:nvPr/>
        </p:nvCxnSpPr>
        <p:spPr bwMode="gray">
          <a:xfrm flipH="1">
            <a:off x="1455248" y="5443279"/>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6" name="直接连接符 55">
            <a:extLst>
              <a:ext uri="{FF2B5EF4-FFF2-40B4-BE49-F238E27FC236}">
                <a16:creationId xmlns="" xmlns:a16="http://schemas.microsoft.com/office/drawing/2014/main" id="{927AD331-23D3-4BE6-8DF7-31B7006A5D7F}"/>
              </a:ext>
            </a:extLst>
          </p:cNvPr>
          <p:cNvCxnSpPr>
            <a:cxnSpLocks/>
          </p:cNvCxnSpPr>
          <p:nvPr/>
        </p:nvCxnSpPr>
        <p:spPr bwMode="gray">
          <a:xfrm flipV="1">
            <a:off x="6510978" y="5192764"/>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841816" y="3242829"/>
            <a:ext cx="527350" cy="431467"/>
          </a:xfrm>
          <a:prstGeom prst="rect">
            <a:avLst/>
          </a:prstGeom>
          <a:noFill/>
        </p:spPr>
      </p:pic>
    </p:spTree>
    <p:extLst>
      <p:ext uri="{BB962C8B-B14F-4D97-AF65-F5344CB8AC3E}">
        <p14:creationId xmlns:p14="http://schemas.microsoft.com/office/powerpoint/2010/main" val="24913920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Origin Attribute Verification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bwMode="gray">
          <a:xfrm>
            <a:off x="1368423" y="2923716"/>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242988" y="4769104"/>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6747017" y="4831009"/>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6130337" y="4735430"/>
            <a:ext cx="1367466" cy="1027224"/>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3772439" y="3664939"/>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1282289" y="2616059"/>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457677" y="3242829"/>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3"/>
          </p:cNvCxnSpPr>
          <p:nvPr/>
        </p:nvCxnSpPr>
        <p:spPr bwMode="gray">
          <a:xfrm flipH="1">
            <a:off x="1985027" y="3458562"/>
            <a:ext cx="1871269"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3511079" y="295761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bwMode="gray">
          <a:xfrm>
            <a:off x="702037" y="2581574"/>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241452" y="3242829"/>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9" idx="3"/>
            <a:endCxn id="14" idx="1"/>
          </p:cNvCxnSpPr>
          <p:nvPr/>
        </p:nvCxnSpPr>
        <p:spPr bwMode="gray">
          <a:xfrm>
            <a:off x="4369165" y="3458562"/>
            <a:ext cx="1872287" cy="0"/>
          </a:xfrm>
          <a:prstGeom prst="line">
            <a:avLst/>
          </a:prstGeom>
          <a:noFill/>
          <a:ln w="19050" cap="flat" cmpd="sng" algn="ctr">
            <a:solidFill>
              <a:schemeClr val="bg1">
                <a:lumMod val="50000"/>
              </a:schemeClr>
            </a:solidFill>
            <a:prstDash val="solid"/>
          </a:ln>
          <a:effectLst/>
        </p:spPr>
      </p:cxn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457742" y="4796908"/>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708066" y="4877440"/>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63EC1A45-DE44-4732-A300-8A63DEFB1977}"/>
              </a:ext>
            </a:extLst>
          </p:cNvPr>
          <p:cNvSpPr/>
          <p:nvPr/>
        </p:nvSpPr>
        <p:spPr bwMode="gray">
          <a:xfrm>
            <a:off x="702036" y="4763234"/>
            <a:ext cx="1367466" cy="99942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 xmlns:a16="http://schemas.microsoft.com/office/drawing/2014/main" id="{94275FFE-3BE6-4C12-8737-FDFE3456C4A2}"/>
              </a:ext>
            </a:extLst>
          </p:cNvPr>
          <p:cNvCxnSpPr>
            <a:stCxn id="10" idx="2"/>
            <a:endCxn id="16" idx="0"/>
          </p:cNvCxnSpPr>
          <p:nvPr/>
        </p:nvCxnSpPr>
        <p:spPr bwMode="gray">
          <a:xfrm>
            <a:off x="1721352" y="3674296"/>
            <a:ext cx="65" cy="1122611"/>
          </a:xfrm>
          <a:prstGeom prst="line">
            <a:avLst/>
          </a:prstGeom>
          <a:noFill/>
          <a:ln w="19050" cap="flat" cmpd="sng" algn="ctr">
            <a:solidFill>
              <a:schemeClr val="bg1">
                <a:lumMod val="50000"/>
              </a:schemeClr>
            </a:solidFill>
            <a:prstDash val="solid"/>
          </a:ln>
          <a:effectLst/>
        </p:spPr>
      </p:cxnSp>
      <p:cxnSp>
        <p:nvCxnSpPr>
          <p:cNvPr id="22" name="直接连接符 21">
            <a:extLst>
              <a:ext uri="{FF2B5EF4-FFF2-40B4-BE49-F238E27FC236}">
                <a16:creationId xmlns="" xmlns:a16="http://schemas.microsoft.com/office/drawing/2014/main" id="{94275FFE-3BE6-4C12-8737-FDFE3456C4A2}"/>
              </a:ext>
            </a:extLst>
          </p:cNvPr>
          <p:cNvCxnSpPr>
            <a:stCxn id="14" idx="2"/>
            <a:endCxn id="4" idx="0"/>
          </p:cNvCxnSpPr>
          <p:nvPr/>
        </p:nvCxnSpPr>
        <p:spPr bwMode="gray">
          <a:xfrm>
            <a:off x="6505127" y="3674297"/>
            <a:ext cx="1535" cy="109480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1121450" y="295761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6241452" y="2957610"/>
            <a:ext cx="528886"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1630354" y="4861177"/>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5393355" y="4861177"/>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9" name="表格 28">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1972916994"/>
              </p:ext>
            </p:extLst>
          </p:nvPr>
        </p:nvGraphicFramePr>
        <p:xfrm>
          <a:off x="2244309" y="3900005"/>
          <a:ext cx="1312641" cy="886562"/>
        </p:xfrm>
        <a:graphic>
          <a:graphicData uri="http://schemas.openxmlformats.org/drawingml/2006/table">
            <a:tbl>
              <a:tblPr/>
              <a:tblGrid>
                <a:gridCol w="1312641">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Origin: ?</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32" name="直接连接符 31"/>
          <p:cNvCxnSpPr/>
          <p:nvPr/>
        </p:nvCxnSpPr>
        <p:spPr bwMode="gray">
          <a:xfrm flipH="1">
            <a:off x="2620520" y="3550388"/>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3" name="任意多边形 32"/>
          <p:cNvSpPr/>
          <p:nvPr/>
        </p:nvSpPr>
        <p:spPr bwMode="gray">
          <a:xfrm>
            <a:off x="2244309" y="3637748"/>
            <a:ext cx="1312641"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4" name="表格 33">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496795126"/>
              </p:ext>
            </p:extLst>
          </p:nvPr>
        </p:nvGraphicFramePr>
        <p:xfrm>
          <a:off x="4817909" y="3900005"/>
          <a:ext cx="1191638" cy="886562"/>
        </p:xfrm>
        <a:graphic>
          <a:graphicData uri="http://schemas.openxmlformats.org/drawingml/2006/table">
            <a:tbl>
              <a:tblPr/>
              <a:tblGrid>
                <a:gridCol w="1191638">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Origin: i</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35" name="直接连接符 34"/>
          <p:cNvCxnSpPr/>
          <p:nvPr/>
        </p:nvCxnSpPr>
        <p:spPr bwMode="gray">
          <a:xfrm flipH="1">
            <a:off x="5118137" y="3550388"/>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sp>
        <p:nvSpPr>
          <p:cNvPr id="36" name="任意多边形 35"/>
          <p:cNvSpPr/>
          <p:nvPr/>
        </p:nvSpPr>
        <p:spPr bwMode="gray">
          <a:xfrm>
            <a:off x="4817909" y="3637748"/>
            <a:ext cx="1188975"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bwMode="gray">
          <a:xfrm flipH="1">
            <a:off x="1876812" y="3933055"/>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8" name="直接连接符 37"/>
          <p:cNvCxnSpPr/>
          <p:nvPr/>
        </p:nvCxnSpPr>
        <p:spPr bwMode="gray">
          <a:xfrm flipH="1">
            <a:off x="6262390" y="3933055"/>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9" name="矩形 38"/>
          <p:cNvSpPr/>
          <p:nvPr/>
        </p:nvSpPr>
        <p:spPr bwMode="gray">
          <a:xfrm>
            <a:off x="2732384" y="1368784"/>
            <a:ext cx="5291324" cy="1015266"/>
          </a:xfrm>
          <a:prstGeom prst="rect">
            <a:avLst/>
          </a:prstGeom>
          <a:solidFill>
            <a:srgbClr val="F4FBFE"/>
          </a:solidFill>
          <a:ln>
            <a:solidFill>
              <a:srgbClr val="99DFF9"/>
            </a:solidFill>
          </a:ln>
        </p:spPr>
        <p:txBody>
          <a:bodyPr wrap="square">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Total Number of Routes: 2</a:t>
            </a: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Path/</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*&gt;i  10.0.45.0/24      10.0.3.3         0          100        0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300i</a:t>
            </a: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i                           10.0.2.2         0          100        0      100?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67"/>
          <p:cNvSpPr/>
          <p:nvPr/>
        </p:nvSpPr>
        <p:spPr bwMode="gray">
          <a:xfrm rot="17059997">
            <a:off x="3851607" y="2557497"/>
            <a:ext cx="941020" cy="685601"/>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占位符 112"/>
          <p:cNvSpPr txBox="1">
            <a:spLocks/>
          </p:cNvSpPr>
          <p:nvPr/>
        </p:nvSpPr>
        <p:spPr bwMode="gray">
          <a:xfrm>
            <a:off x="7811706" y="3050399"/>
            <a:ext cx="3934207" cy="1810778"/>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buNone/>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The Origin attribute of the BGP route 10.0.45.0/24 imported by R5 is “</a:t>
            </a:r>
            <a:r>
              <a:rPr lang="en-US" sz="1599" dirty="0" err="1" smtClean="0">
                <a:latin typeface="Huawei Sans" panose="020C0503030203020204" pitchFamily="34" charset="0"/>
                <a:ea typeface="方正兰亭黑简体" panose="02000000000000000000" pitchFamily="2" charset="-122"/>
                <a:sym typeface="Huawei Sans" panose="020C0503030203020204" pitchFamily="34" charset="0"/>
              </a:rPr>
              <a:t>i</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 If the preceding rules are the same, the BGP route with the origin type being “</a:t>
            </a:r>
            <a:r>
              <a:rPr lang="en-US" sz="1599" dirty="0" err="1" smtClean="0">
                <a:latin typeface="Huawei Sans" panose="020C0503030203020204" pitchFamily="34" charset="0"/>
                <a:ea typeface="方正兰亭黑简体" panose="02000000000000000000" pitchFamily="2" charset="-122"/>
                <a:sym typeface="Huawei Sans" panose="020C0503030203020204" pitchFamily="34" charset="0"/>
              </a:rPr>
              <a:t>i</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 becomes the optimal route.</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p:nvPr/>
        </p:nvCxnSpPr>
        <p:spPr bwMode="gray">
          <a:xfrm flipH="1">
            <a:off x="691378" y="2187835"/>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3" name="文本框 42"/>
          <p:cNvSpPr txBox="1"/>
          <p:nvPr/>
        </p:nvSpPr>
        <p:spPr bwMode="gray">
          <a:xfrm>
            <a:off x="1136337" y="2033947"/>
            <a:ext cx="1175323" cy="307777"/>
          </a:xfrm>
          <a:prstGeom prst="rect">
            <a:avLst/>
          </a:prstGeom>
          <a:noFill/>
        </p:spPr>
        <p:txBody>
          <a:bodyPr wrap="non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53" name="TextBox 120">
            <a:extLst>
              <a:ext uri="{FF2B5EF4-FFF2-40B4-BE49-F238E27FC236}">
                <a16:creationId xmlns="" xmlns:a16="http://schemas.microsoft.com/office/drawing/2014/main" id="{31930744-3D36-4F81-8426-6F129C1A6804}"/>
              </a:ext>
            </a:extLst>
          </p:cNvPr>
          <p:cNvSpPr txBox="1"/>
          <p:nvPr/>
        </p:nvSpPr>
        <p:spPr bwMode="gray">
          <a:xfrm>
            <a:off x="3360030" y="5454877"/>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a:extLst>
              <a:ext uri="{FF2B5EF4-FFF2-40B4-BE49-F238E27FC236}">
                <a16:creationId xmlns="" xmlns:a16="http://schemas.microsoft.com/office/drawing/2014/main" id="{927AD331-23D3-4BE6-8DF7-31B7006A5D7F}"/>
              </a:ext>
            </a:extLst>
          </p:cNvPr>
          <p:cNvCxnSpPr>
            <a:cxnSpLocks/>
          </p:cNvCxnSpPr>
          <p:nvPr/>
        </p:nvCxnSpPr>
        <p:spPr bwMode="gray">
          <a:xfrm flipV="1">
            <a:off x="1721482" y="5219040"/>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5" name="直接连接符 54">
            <a:extLst>
              <a:ext uri="{FF2B5EF4-FFF2-40B4-BE49-F238E27FC236}">
                <a16:creationId xmlns="" xmlns:a16="http://schemas.microsoft.com/office/drawing/2014/main" id="{927AD331-23D3-4BE6-8DF7-31B7006A5D7F}"/>
              </a:ext>
            </a:extLst>
          </p:cNvPr>
          <p:cNvCxnSpPr>
            <a:cxnSpLocks/>
          </p:cNvCxnSpPr>
          <p:nvPr/>
        </p:nvCxnSpPr>
        <p:spPr bwMode="gray">
          <a:xfrm flipH="1">
            <a:off x="1457742" y="5443294"/>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6" name="直接连接符 55">
            <a:extLst>
              <a:ext uri="{FF2B5EF4-FFF2-40B4-BE49-F238E27FC236}">
                <a16:creationId xmlns="" xmlns:a16="http://schemas.microsoft.com/office/drawing/2014/main" id="{927AD331-23D3-4BE6-8DF7-31B7006A5D7F}"/>
              </a:ext>
            </a:extLst>
          </p:cNvPr>
          <p:cNvCxnSpPr>
            <a:cxnSpLocks/>
          </p:cNvCxnSpPr>
          <p:nvPr/>
        </p:nvCxnSpPr>
        <p:spPr bwMode="gray">
          <a:xfrm flipV="1">
            <a:off x="6513472" y="5192779"/>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841816" y="3242829"/>
            <a:ext cx="527350" cy="431467"/>
          </a:xfrm>
          <a:prstGeom prst="rect">
            <a:avLst/>
          </a:prstGeom>
          <a:noFill/>
        </p:spPr>
      </p:pic>
    </p:spTree>
    <p:extLst>
      <p:ext uri="{BB962C8B-B14F-4D97-AF65-F5344CB8AC3E}">
        <p14:creationId xmlns:p14="http://schemas.microsoft.com/office/powerpoint/2010/main" val="16704844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2"/>
            <a:ext cx="11306175" cy="5139297"/>
          </a:xfrm>
        </p:spPr>
        <p:txBody>
          <a:bodyPr/>
          <a:lstStyle/>
          <a:p>
            <a:pPr marL="0" indent="0">
              <a:buNone/>
            </a:pPr>
            <a:r>
              <a:rPr lang="en-US" altLang="zh-CN" sz="1400" dirty="0" smtClean="0">
                <a:sym typeface="Huawei Sans" panose="020C0503030203020204" pitchFamily="34" charset="0"/>
              </a:rPr>
              <a:t>When multiple routes to the same destination network segment exist, BGP selects routes in the following sequence:</a:t>
            </a:r>
          </a:p>
          <a:p>
            <a:pPr marL="403039" lvl="1" indent="0">
              <a:buNone/>
            </a:pPr>
            <a:r>
              <a:rPr lang="en-US" altLang="zh-CN" sz="1200" dirty="0" smtClean="0">
                <a:sym typeface="Huawei Sans" panose="020C0503030203020204" pitchFamily="34" charset="0"/>
              </a:rPr>
              <a:t>Discards the route whose next hop is unreachable.</a:t>
            </a:r>
          </a:p>
          <a:p>
            <a:pPr lvl="1">
              <a:buFont typeface="+mj-lt"/>
              <a:buAutoNum type="arabicPeriod"/>
            </a:pPr>
            <a:r>
              <a:rPr lang="en-US" altLang="zh-CN" sz="1200" dirty="0" smtClean="0">
                <a:sym typeface="Huawei Sans" panose="020C0503030203020204" pitchFamily="34" charset="0"/>
              </a:rPr>
              <a:t>Prefers the route with the largest Preferred-Value attribute value.</a:t>
            </a:r>
          </a:p>
          <a:p>
            <a:pPr lvl="1">
              <a:buFont typeface="+mj-lt"/>
              <a:buAutoNum type="arabicPeriod"/>
            </a:pPr>
            <a:r>
              <a:rPr lang="en-US" altLang="zh-CN" sz="1200" dirty="0">
                <a:sym typeface="Huawei Sans" panose="020C0503030203020204" pitchFamily="34" charset="0"/>
              </a:rPr>
              <a:t>Prefers the route with the largest </a:t>
            </a:r>
            <a:r>
              <a:rPr lang="en-US" altLang="zh-CN" sz="1200" dirty="0" err="1">
                <a:sym typeface="Huawei Sans" panose="020C0503030203020204" pitchFamily="34" charset="0"/>
              </a:rPr>
              <a:t>Local_Preference</a:t>
            </a:r>
            <a:r>
              <a:rPr lang="en-US" altLang="zh-CN" sz="1200" dirty="0">
                <a:sym typeface="Huawei Sans" panose="020C0503030203020204" pitchFamily="34" charset="0"/>
              </a:rPr>
              <a:t> value.</a:t>
            </a:r>
          </a:p>
          <a:p>
            <a:pPr lvl="1">
              <a:buFont typeface="+mj-lt"/>
              <a:buAutoNum type="arabicPeriod"/>
            </a:pPr>
            <a:r>
              <a:rPr lang="en-US" altLang="zh-CN" sz="1200" dirty="0">
                <a:sym typeface="Huawei Sans" panose="020C0503030203020204" pitchFamily="34" charset="0"/>
              </a:rPr>
              <a:t>Prefers the locally originated BGP route, which takes precedence over the route learned from a peer. The locally summarized route, automatically summarized route, route learned by using the network command, route learned by using the import-route command, and route learned from a peer are in descending order of priority.</a:t>
            </a:r>
          </a:p>
          <a:p>
            <a:pPr lvl="1">
              <a:buFont typeface="+mj-lt"/>
              <a:buAutoNum type="arabicPeriod"/>
            </a:pPr>
            <a:r>
              <a:rPr lang="en-US" altLang="zh-CN" sz="1200" dirty="0">
                <a:sym typeface="Huawei Sans" panose="020C0503030203020204" pitchFamily="34" charset="0"/>
              </a:rPr>
              <a:t>Prefers the route with the shortest </a:t>
            </a:r>
            <a:r>
              <a:rPr lang="en-US" altLang="zh-CN" sz="1200" dirty="0" err="1">
                <a:sym typeface="Huawei Sans" panose="020C0503030203020204" pitchFamily="34" charset="0"/>
              </a:rPr>
              <a:t>AS_Path</a:t>
            </a:r>
            <a:r>
              <a:rPr lang="en-US" altLang="zh-CN" sz="1200" dirty="0">
                <a:sym typeface="Huawei Sans" panose="020C0503030203020204" pitchFamily="34" charset="0"/>
              </a:rPr>
              <a:t>.</a:t>
            </a:r>
          </a:p>
          <a:p>
            <a:pPr lvl="1">
              <a:buFont typeface="+mj-lt"/>
              <a:buAutoNum type="arabicPeriod"/>
            </a:pPr>
            <a:r>
              <a:rPr lang="en-US" altLang="zh-CN" sz="1200" dirty="0">
                <a:sym typeface="Huawei Sans" panose="020C0503030203020204" pitchFamily="34" charset="0"/>
              </a:rPr>
              <a:t>Prefers the route with the shortest </a:t>
            </a:r>
            <a:r>
              <a:rPr lang="en-US" altLang="zh-CN" sz="1200" dirty="0" err="1">
                <a:sym typeface="Huawei Sans" panose="020C0503030203020204" pitchFamily="34" charset="0"/>
              </a:rPr>
              <a:t>AS_Path</a:t>
            </a:r>
            <a:r>
              <a:rPr lang="en-US" altLang="zh-CN" sz="1200" dirty="0">
                <a:sym typeface="Huawei Sans" panose="020C0503030203020204" pitchFamily="34" charset="0"/>
              </a:rPr>
              <a:t>. The routes with Origin attributes of IGP, EGP, and Incomplete are in descending order of priority.</a:t>
            </a:r>
          </a:p>
          <a:p>
            <a:pPr lvl="1">
              <a:buFont typeface="+mj-lt"/>
              <a:buAutoNum type="arabicPeriod"/>
            </a:pPr>
            <a:r>
              <a:rPr lang="en-US" altLang="zh-CN" sz="1200" b="1" dirty="0">
                <a:solidFill>
                  <a:srgbClr val="EC7061"/>
                </a:solidFill>
                <a:sym typeface="Huawei Sans" panose="020C0503030203020204" pitchFamily="34" charset="0"/>
              </a:rPr>
              <a:t>Prefers the route with the lowest MED.</a:t>
            </a:r>
          </a:p>
          <a:p>
            <a:pPr lvl="1">
              <a:buFont typeface="+mj-lt"/>
              <a:buAutoNum type="arabicPeriod"/>
            </a:pPr>
            <a:r>
              <a:rPr lang="en-US" altLang="zh-CN" sz="1200" dirty="0" smtClean="0">
                <a:sym typeface="Huawei Sans" panose="020C0503030203020204" pitchFamily="34" charset="0"/>
              </a:rPr>
              <a:t>Prefers routes learned from EBGP peers to routes learned from IBGP peers.</a:t>
            </a:r>
          </a:p>
          <a:p>
            <a:pPr lvl="1">
              <a:buFont typeface="+mj-lt"/>
              <a:buAutoNum type="arabicPeriod"/>
            </a:pPr>
            <a:r>
              <a:rPr lang="en-US" altLang="zh-CN" sz="1200" dirty="0" smtClean="0">
                <a:sym typeface="Huawei Sans" panose="020C0503030203020204" pitchFamily="34" charset="0"/>
              </a:rPr>
              <a:t>Prefers the route with the smallest IGP metric to the next hop.</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Cluster_List</a:t>
            </a:r>
            <a:r>
              <a:rPr lang="en-US" altLang="zh-CN" sz="1200" dirty="0" smtClean="0">
                <a:sym typeface="Huawei Sans" panose="020C0503030203020204" pitchFamily="34" charset="0"/>
              </a:rPr>
              <a:t> length.</a:t>
            </a:r>
          </a:p>
          <a:p>
            <a:pPr lvl="1">
              <a:buFont typeface="+mj-lt"/>
              <a:buAutoNum type="arabicPeriod"/>
            </a:pPr>
            <a:r>
              <a:rPr lang="en-US" altLang="zh-CN" sz="1200" dirty="0" smtClean="0">
                <a:sym typeface="Huawei Sans" panose="020C0503030203020204" pitchFamily="34" charset="0"/>
              </a:rPr>
              <a:t>Prefers the route advertised by the device with the smallest router ID (</a:t>
            </a:r>
            <a:r>
              <a:rPr lang="en-US" altLang="zh-CN" sz="1200" dirty="0" err="1" smtClean="0">
                <a:sym typeface="Huawei Sans" panose="020C0503030203020204" pitchFamily="34" charset="0"/>
              </a:rPr>
              <a:t>Originator_ID</a:t>
            </a:r>
            <a:r>
              <a:rPr lang="en-US" altLang="zh-CN" sz="1200" dirty="0" smtClean="0">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learned from the peer with the smallest IP address.</a:t>
            </a:r>
          </a:p>
          <a:p>
            <a:endParaRPr lang="zh-CN" altLang="en-US" sz="1400" dirty="0"/>
          </a:p>
        </p:txBody>
      </p:sp>
      <p:sp>
        <p:nvSpPr>
          <p:cNvPr id="2" name="标题 1"/>
          <p:cNvSpPr>
            <a:spLocks noGrp="1"/>
          </p:cNvSpPr>
          <p:nvPr>
            <p:ph type="title"/>
          </p:nvPr>
        </p:nvSpPr>
        <p:spPr/>
        <p:txBody>
          <a:bodyPr/>
          <a:lstStyle/>
          <a:p>
            <a:r>
              <a:rPr lang="en-US" smtClean="0">
                <a:sym typeface="Huawei Sans" panose="020C0503030203020204" pitchFamily="34" charset="0"/>
              </a:rPr>
              <a:t>Rules for Selecting a Preferred BGP Route</a:t>
            </a:r>
            <a:endParaRPr lang="en-US" dirty="0">
              <a:sym typeface="Huawei Sans" panose="020C0503030203020204" pitchFamily="34" charset="0"/>
            </a:endParaRPr>
          </a:p>
        </p:txBody>
      </p:sp>
    </p:spTree>
    <p:extLst>
      <p:ext uri="{BB962C8B-B14F-4D97-AF65-F5344CB8AC3E}">
        <p14:creationId xmlns:p14="http://schemas.microsoft.com/office/powerpoint/2010/main" val="30965187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800" y="410400"/>
            <a:ext cx="10597200" cy="640800"/>
          </a:xfrm>
        </p:spPr>
        <p:txBody>
          <a:bodyPr/>
          <a:lstStyle/>
          <a:p>
            <a:r>
              <a:rPr lang="en-US" dirty="0" smtClean="0">
                <a:sym typeface="Huawei Sans" panose="020C0503030203020204" pitchFamily="34" charset="0"/>
              </a:rPr>
              <a:t>Preferring the Route with the Smallest MED (1)</a:t>
            </a:r>
            <a:endParaRPr lang="en-US" altLang="zh-CN" dirty="0">
              <a:sym typeface="Huawei Sans" panose="020C0503030203020204" pitchFamily="34" charset="0"/>
            </a:endParaRPr>
          </a:p>
        </p:txBody>
      </p:sp>
      <p:sp>
        <p:nvSpPr>
          <p:cNvPr id="3" name="圆角矩形 2"/>
          <p:cNvSpPr/>
          <p:nvPr/>
        </p:nvSpPr>
        <p:spPr bwMode="gray">
          <a:xfrm>
            <a:off x="5366289" y="2517474"/>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0240854" y="4362862"/>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10744883" y="4424767"/>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10128203" y="4329188"/>
            <a:ext cx="1367466" cy="913371"/>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7770305" y="3258698"/>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5280155" y="2209818"/>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839682" y="2836588"/>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455543" y="2836588"/>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3"/>
          </p:cNvCxnSpPr>
          <p:nvPr/>
        </p:nvCxnSpPr>
        <p:spPr bwMode="gray">
          <a:xfrm flipH="1">
            <a:off x="5982893" y="3052321"/>
            <a:ext cx="1871269"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7508945" y="255136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bwMode="gray">
          <a:xfrm>
            <a:off x="4699903" y="2175333"/>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0239318" y="2836588"/>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9" idx="3"/>
            <a:endCxn id="14" idx="1"/>
          </p:cNvCxnSpPr>
          <p:nvPr/>
        </p:nvCxnSpPr>
        <p:spPr bwMode="gray">
          <a:xfrm>
            <a:off x="8367031" y="3052321"/>
            <a:ext cx="1872287" cy="0"/>
          </a:xfrm>
          <a:prstGeom prst="line">
            <a:avLst/>
          </a:prstGeom>
          <a:noFill/>
          <a:ln w="19050" cap="flat" cmpd="sng" algn="ctr">
            <a:solidFill>
              <a:schemeClr val="bg1">
                <a:lumMod val="50000"/>
              </a:schemeClr>
            </a:solidFill>
            <a:prstDash val="solid"/>
          </a:ln>
          <a:effectLst/>
        </p:spPr>
      </p:cxn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455608" y="4390667"/>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4705932" y="4471198"/>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63EC1A45-DE44-4732-A300-8A63DEFB1977}"/>
              </a:ext>
            </a:extLst>
          </p:cNvPr>
          <p:cNvSpPr/>
          <p:nvPr/>
        </p:nvSpPr>
        <p:spPr bwMode="gray">
          <a:xfrm>
            <a:off x="4699902" y="4356992"/>
            <a:ext cx="1367466" cy="913371"/>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 xmlns:a16="http://schemas.microsoft.com/office/drawing/2014/main" id="{94275FFE-3BE6-4C12-8737-FDFE3456C4A2}"/>
              </a:ext>
            </a:extLst>
          </p:cNvPr>
          <p:cNvCxnSpPr>
            <a:stCxn id="10" idx="2"/>
            <a:endCxn id="16" idx="0"/>
          </p:cNvCxnSpPr>
          <p:nvPr/>
        </p:nvCxnSpPr>
        <p:spPr bwMode="gray">
          <a:xfrm>
            <a:off x="5719218" y="3268055"/>
            <a:ext cx="65" cy="1122611"/>
          </a:xfrm>
          <a:prstGeom prst="line">
            <a:avLst/>
          </a:prstGeom>
          <a:noFill/>
          <a:ln w="19050" cap="flat" cmpd="sng" algn="ctr">
            <a:solidFill>
              <a:schemeClr val="bg1">
                <a:lumMod val="50000"/>
              </a:schemeClr>
            </a:solidFill>
            <a:prstDash val="solid"/>
          </a:ln>
          <a:effectLst/>
        </p:spPr>
      </p:cxnSp>
      <p:cxnSp>
        <p:nvCxnSpPr>
          <p:cNvPr id="22" name="直接连接符 21">
            <a:extLst>
              <a:ext uri="{FF2B5EF4-FFF2-40B4-BE49-F238E27FC236}">
                <a16:creationId xmlns="" xmlns:a16="http://schemas.microsoft.com/office/drawing/2014/main" id="{94275FFE-3BE6-4C12-8737-FDFE3456C4A2}"/>
              </a:ext>
            </a:extLst>
          </p:cNvPr>
          <p:cNvCxnSpPr>
            <a:stCxn id="14" idx="2"/>
            <a:endCxn id="4" idx="0"/>
          </p:cNvCxnSpPr>
          <p:nvPr/>
        </p:nvCxnSpPr>
        <p:spPr bwMode="gray">
          <a:xfrm>
            <a:off x="10502993" y="3268056"/>
            <a:ext cx="1535" cy="109480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5119316" y="255136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10239318" y="2551368"/>
            <a:ext cx="528886"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5628220" y="4454936"/>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9391221" y="4454936"/>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9" name="表格 28">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945178884"/>
              </p:ext>
            </p:extLst>
          </p:nvPr>
        </p:nvGraphicFramePr>
        <p:xfrm>
          <a:off x="6242175" y="3493764"/>
          <a:ext cx="1312641" cy="886562"/>
        </p:xfrm>
        <a:graphic>
          <a:graphicData uri="http://schemas.openxmlformats.org/drawingml/2006/table">
            <a:tbl>
              <a:tblPr/>
              <a:tblGrid>
                <a:gridCol w="1312641">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MED: 20</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32" name="直接连接符 31"/>
          <p:cNvCxnSpPr/>
          <p:nvPr/>
        </p:nvCxnSpPr>
        <p:spPr bwMode="gray">
          <a:xfrm flipH="1">
            <a:off x="6618386" y="3144146"/>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3" name="任意多边形 32"/>
          <p:cNvSpPr/>
          <p:nvPr/>
        </p:nvSpPr>
        <p:spPr bwMode="gray">
          <a:xfrm>
            <a:off x="6242175" y="3231506"/>
            <a:ext cx="1311581"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4" name="表格 33">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4135034912"/>
              </p:ext>
            </p:extLst>
          </p:nvPr>
        </p:nvGraphicFramePr>
        <p:xfrm>
          <a:off x="8815775" y="3493764"/>
          <a:ext cx="1191638" cy="886562"/>
        </p:xfrm>
        <a:graphic>
          <a:graphicData uri="http://schemas.openxmlformats.org/drawingml/2006/table">
            <a:tbl>
              <a:tblPr/>
              <a:tblGrid>
                <a:gridCol w="1191638">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No MED value</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35" name="直接连接符 34"/>
          <p:cNvCxnSpPr/>
          <p:nvPr/>
        </p:nvCxnSpPr>
        <p:spPr bwMode="gray">
          <a:xfrm flipH="1">
            <a:off x="9116003" y="3144146"/>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sp>
        <p:nvSpPr>
          <p:cNvPr id="36" name="任意多边形 35"/>
          <p:cNvSpPr/>
          <p:nvPr/>
        </p:nvSpPr>
        <p:spPr bwMode="gray">
          <a:xfrm>
            <a:off x="8815775" y="3231506"/>
            <a:ext cx="1159867"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bwMode="gray">
          <a:xfrm flipH="1">
            <a:off x="5874678" y="3526814"/>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8" name="直接连接符 37"/>
          <p:cNvCxnSpPr/>
          <p:nvPr/>
        </p:nvCxnSpPr>
        <p:spPr bwMode="gray">
          <a:xfrm flipH="1">
            <a:off x="10260256" y="3526814"/>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9" name="文本框 38"/>
          <p:cNvSpPr txBox="1"/>
          <p:nvPr/>
        </p:nvSpPr>
        <p:spPr bwMode="gray">
          <a:xfrm>
            <a:off x="584768" y="1579744"/>
            <a:ext cx="3655340" cy="3170099"/>
          </a:xfrm>
          <a:prstGeom prst="rect">
            <a:avLst/>
          </a:prstGeom>
          <a:solidFill>
            <a:srgbClr val="F4FBFE"/>
          </a:solidFill>
          <a:ln>
            <a:solidFill>
              <a:srgbClr val="99DFF9"/>
            </a:solidFill>
          </a:ln>
        </p:spPr>
        <p:txBody>
          <a:bodyPr wrap="square" rtlCol="0" anchor="ctr">
            <a:spAutoFit/>
          </a:bodyPr>
          <a:lstStyle/>
          <a:p>
            <a:pP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-prefix med index 10 permit 10.0.45.0 24</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route-policy med permit node 10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if-match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-prefix med</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apply cost 20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route-policy med permit node 20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a:p>
            <a:pP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10.0.1.1 route-policy med export</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compare-different-as-med</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43" name="直接连接符 42"/>
          <p:cNvCxnSpPr/>
          <p:nvPr/>
        </p:nvCxnSpPr>
        <p:spPr bwMode="gray">
          <a:xfrm flipH="1">
            <a:off x="4705932" y="1800691"/>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4" name="文本框 43"/>
          <p:cNvSpPr txBox="1"/>
          <p:nvPr/>
        </p:nvSpPr>
        <p:spPr bwMode="gray">
          <a:xfrm>
            <a:off x="5144512" y="1646803"/>
            <a:ext cx="1188082" cy="307777"/>
          </a:xfrm>
          <a:prstGeom prst="rect">
            <a:avLst/>
          </a:prstGeom>
          <a:noFill/>
        </p:spPr>
        <p:txBody>
          <a:bodyPr wrap="non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45" name="Freeform 9"/>
          <p:cNvSpPr>
            <a:spLocks/>
          </p:cNvSpPr>
          <p:nvPr/>
        </p:nvSpPr>
        <p:spPr bwMode="gray">
          <a:xfrm flipH="1">
            <a:off x="4310365" y="2460782"/>
            <a:ext cx="1124958" cy="612341"/>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chemeClr val="bg2"/>
              </a:gs>
              <a:gs pos="31000">
                <a:schemeClr val="tx2"/>
              </a:gs>
            </a:gsLst>
            <a:lin ang="16200000" scaled="1"/>
          </a:gradFill>
          <a:ln w="19050" cap="flat" cmpd="sng">
            <a:gradFill>
              <a:gsLst>
                <a:gs pos="0">
                  <a:schemeClr val="bg2">
                    <a:alpha val="40000"/>
                  </a:schemeClr>
                </a:gs>
                <a:gs pos="100000">
                  <a:schemeClr val="accent1"/>
                </a:gs>
              </a:gsLst>
              <a:lin ang="0" scaled="0"/>
            </a:gradFill>
          </a:ln>
        </p:spPr>
        <p:txBody>
          <a:bodyPr vert="horz" wrap="square" lIns="68580" tIns="34290" rIns="68580" bIns="34290" numCol="1" anchor="t" anchorCtr="0" compatLnSpc="1">
            <a:prstTxWarp prst="textNoShape">
              <a:avLst/>
            </a:prstTxWarp>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5628220" y="5559910"/>
            <a:ext cx="5005233" cy="623057"/>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200"/>
              </a:lnSpc>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Configure a routing policy on R2 to change the MED attribute values of the BGP routes advertised to R1.</a:t>
            </a:r>
            <a:endPar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6" name="组合 45"/>
          <p:cNvGrpSpPr/>
          <p:nvPr/>
        </p:nvGrpSpPr>
        <p:grpSpPr bwMode="gray">
          <a:xfrm>
            <a:off x="5455608" y="4786029"/>
            <a:ext cx="5289341" cy="569875"/>
            <a:chOff x="3029270" y="3982556"/>
            <a:chExt cx="5289341" cy="569875"/>
          </a:xfrm>
        </p:grpSpPr>
        <p:sp>
          <p:nvSpPr>
            <p:cNvPr id="47" name="TextBox 120">
              <a:extLst>
                <a:ext uri="{FF2B5EF4-FFF2-40B4-BE49-F238E27FC236}">
                  <a16:creationId xmlns="" xmlns:a16="http://schemas.microsoft.com/office/drawing/2014/main" id="{31930744-3D36-4F81-8426-6F129C1A6804}"/>
                </a:ext>
              </a:extLst>
            </p:cNvPr>
            <p:cNvSpPr txBox="1"/>
            <p:nvPr/>
          </p:nvSpPr>
          <p:spPr bwMode="gray">
            <a:xfrm>
              <a:off x="4931558" y="4244654"/>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a:extLst>
                <a:ext uri="{FF2B5EF4-FFF2-40B4-BE49-F238E27FC236}">
                  <a16:creationId xmlns="" xmlns:a16="http://schemas.microsoft.com/office/drawing/2014/main" id="{927AD331-23D3-4BE6-8DF7-31B7006A5D7F}"/>
                </a:ext>
              </a:extLst>
            </p:cNvPr>
            <p:cNvCxnSpPr>
              <a:cxnSpLocks/>
            </p:cNvCxnSpPr>
            <p:nvPr/>
          </p:nvCxnSpPr>
          <p:spPr bwMode="gray">
            <a:xfrm flipV="1">
              <a:off x="3293010" y="4008817"/>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9" name="直接连接符 48">
              <a:extLst>
                <a:ext uri="{FF2B5EF4-FFF2-40B4-BE49-F238E27FC236}">
                  <a16:creationId xmlns="" xmlns:a16="http://schemas.microsoft.com/office/drawing/2014/main" id="{927AD331-23D3-4BE6-8DF7-31B7006A5D7F}"/>
                </a:ext>
              </a:extLst>
            </p:cNvPr>
            <p:cNvCxnSpPr>
              <a:cxnSpLocks/>
            </p:cNvCxnSpPr>
            <p:nvPr/>
          </p:nvCxnSpPr>
          <p:spPr bwMode="gray">
            <a:xfrm flipH="1">
              <a:off x="3029270" y="4233071"/>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a:extLst>
                <a:ext uri="{FF2B5EF4-FFF2-40B4-BE49-F238E27FC236}">
                  <a16:creationId xmlns="" xmlns:a16="http://schemas.microsoft.com/office/drawing/2014/main" id="{927AD331-23D3-4BE6-8DF7-31B7006A5D7F}"/>
                </a:ext>
              </a:extLst>
            </p:cNvPr>
            <p:cNvCxnSpPr>
              <a:cxnSpLocks/>
            </p:cNvCxnSpPr>
            <p:nvPr/>
          </p:nvCxnSpPr>
          <p:spPr bwMode="gray">
            <a:xfrm flipV="1">
              <a:off x="8085000" y="3982556"/>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sp>
        <p:nvSpPr>
          <p:cNvPr id="51" name="圆角矩形 50"/>
          <p:cNvSpPr/>
          <p:nvPr/>
        </p:nvSpPr>
        <p:spPr bwMode="gray">
          <a:xfrm>
            <a:off x="639067" y="5000807"/>
            <a:ext cx="3886028" cy="1337401"/>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ts val="2200"/>
              </a:lnSpc>
              <a:spcBef>
                <a:spcPts val="0"/>
              </a:spcBef>
              <a:spcAft>
                <a:spcPts val="0"/>
              </a:spcAft>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By default, BGP compares the MED values of routes from the same AS and to the same network segment. You can use a command to enable BGP to compare the MED attribute values of the same routes from different ASs.</a:t>
            </a:r>
            <a:endPar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89561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800" y="410400"/>
            <a:ext cx="10597200" cy="640800"/>
          </a:xfrm>
        </p:spPr>
        <p:txBody>
          <a:bodyPr/>
          <a:lstStyle/>
          <a:p>
            <a:r>
              <a:rPr lang="en-US" dirty="0" smtClean="0">
                <a:sym typeface="Huawei Sans" panose="020C0503030203020204" pitchFamily="34" charset="0"/>
              </a:rPr>
              <a:t>Preferring the Route with the Smallest MED (2)</a:t>
            </a:r>
            <a:endParaRPr lang="en-US" altLang="zh-CN" dirty="0">
              <a:sym typeface="Huawei Sans" panose="020C0503030203020204" pitchFamily="34" charset="0"/>
            </a:endParaRPr>
          </a:p>
        </p:txBody>
      </p:sp>
      <p:sp>
        <p:nvSpPr>
          <p:cNvPr id="3" name="圆角矩形 2"/>
          <p:cNvSpPr/>
          <p:nvPr/>
        </p:nvSpPr>
        <p:spPr bwMode="gray">
          <a:xfrm>
            <a:off x="1368423" y="3283789"/>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242988" y="5129177"/>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6747017" y="5191082"/>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6130337" y="5095502"/>
            <a:ext cx="1367466" cy="888737"/>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3772439" y="4025013"/>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1282289" y="2976132"/>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841816" y="3602902"/>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457677" y="3602902"/>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3"/>
          </p:cNvCxnSpPr>
          <p:nvPr/>
        </p:nvCxnSpPr>
        <p:spPr bwMode="gray">
          <a:xfrm flipH="1">
            <a:off x="1985027" y="3818636"/>
            <a:ext cx="1871269"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3511079" y="3317683"/>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bwMode="gray">
          <a:xfrm>
            <a:off x="702037" y="2941647"/>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241452" y="3602902"/>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9" idx="3"/>
            <a:endCxn id="14" idx="1"/>
          </p:cNvCxnSpPr>
          <p:nvPr/>
        </p:nvCxnSpPr>
        <p:spPr bwMode="gray">
          <a:xfrm>
            <a:off x="4369165" y="3818636"/>
            <a:ext cx="1872287" cy="0"/>
          </a:xfrm>
          <a:prstGeom prst="line">
            <a:avLst/>
          </a:prstGeom>
          <a:noFill/>
          <a:ln w="19050" cap="flat" cmpd="sng" algn="ctr">
            <a:solidFill>
              <a:schemeClr val="bg1">
                <a:lumMod val="50000"/>
              </a:schemeClr>
            </a:solidFill>
            <a:prstDash val="solid"/>
          </a:ln>
          <a:effectLst/>
        </p:spPr>
      </p:cxn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457742" y="5156981"/>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708066" y="5237513"/>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63EC1A45-DE44-4732-A300-8A63DEFB1977}"/>
              </a:ext>
            </a:extLst>
          </p:cNvPr>
          <p:cNvSpPr/>
          <p:nvPr/>
        </p:nvSpPr>
        <p:spPr bwMode="gray">
          <a:xfrm>
            <a:off x="702036" y="5123306"/>
            <a:ext cx="1367466" cy="888737"/>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 xmlns:a16="http://schemas.microsoft.com/office/drawing/2014/main" id="{94275FFE-3BE6-4C12-8737-FDFE3456C4A2}"/>
              </a:ext>
            </a:extLst>
          </p:cNvPr>
          <p:cNvCxnSpPr>
            <a:stCxn id="10" idx="2"/>
            <a:endCxn id="16" idx="0"/>
          </p:cNvCxnSpPr>
          <p:nvPr/>
        </p:nvCxnSpPr>
        <p:spPr bwMode="gray">
          <a:xfrm>
            <a:off x="1721352" y="4034370"/>
            <a:ext cx="65" cy="1122611"/>
          </a:xfrm>
          <a:prstGeom prst="line">
            <a:avLst/>
          </a:prstGeom>
          <a:noFill/>
          <a:ln w="19050" cap="flat" cmpd="sng" algn="ctr">
            <a:solidFill>
              <a:schemeClr val="bg1">
                <a:lumMod val="50000"/>
              </a:schemeClr>
            </a:solidFill>
            <a:prstDash val="solid"/>
          </a:ln>
          <a:effectLst/>
        </p:spPr>
      </p:cxnSp>
      <p:cxnSp>
        <p:nvCxnSpPr>
          <p:cNvPr id="22" name="直接连接符 21">
            <a:extLst>
              <a:ext uri="{FF2B5EF4-FFF2-40B4-BE49-F238E27FC236}">
                <a16:creationId xmlns="" xmlns:a16="http://schemas.microsoft.com/office/drawing/2014/main" id="{94275FFE-3BE6-4C12-8737-FDFE3456C4A2}"/>
              </a:ext>
            </a:extLst>
          </p:cNvPr>
          <p:cNvCxnSpPr>
            <a:stCxn id="14" idx="2"/>
            <a:endCxn id="4" idx="0"/>
          </p:cNvCxnSpPr>
          <p:nvPr/>
        </p:nvCxnSpPr>
        <p:spPr bwMode="gray">
          <a:xfrm>
            <a:off x="6505127" y="4034370"/>
            <a:ext cx="1535" cy="109480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1121450" y="3317683"/>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6241452" y="3317683"/>
            <a:ext cx="505565"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1630354" y="522125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5393355" y="522125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9" name="表格 28">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4256472248"/>
              </p:ext>
            </p:extLst>
          </p:nvPr>
        </p:nvGraphicFramePr>
        <p:xfrm>
          <a:off x="2244309" y="4260078"/>
          <a:ext cx="1312641" cy="886562"/>
        </p:xfrm>
        <a:graphic>
          <a:graphicData uri="http://schemas.openxmlformats.org/drawingml/2006/table">
            <a:tbl>
              <a:tblPr/>
              <a:tblGrid>
                <a:gridCol w="1312641">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MED:</a:t>
                      </a:r>
                      <a:r>
                        <a:rPr lang="en-US" sz="1000" b="1" baseline="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20</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32" name="直接连接符 31"/>
          <p:cNvCxnSpPr/>
          <p:nvPr/>
        </p:nvCxnSpPr>
        <p:spPr bwMode="gray">
          <a:xfrm flipH="1">
            <a:off x="2620520" y="3910461"/>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3" name="任意多边形 32"/>
          <p:cNvSpPr/>
          <p:nvPr/>
        </p:nvSpPr>
        <p:spPr bwMode="gray">
          <a:xfrm>
            <a:off x="2270953" y="3997821"/>
            <a:ext cx="1260831"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4" name="表格 33">
            <a:extLst>
              <a:ext uri="{FF2B5EF4-FFF2-40B4-BE49-F238E27FC236}">
                <a16:creationId xmlns="" xmlns:a16="http://schemas.microsoft.com/office/drawing/2014/main" id="{5DF2E6DD-9D95-44CF-A862-1E423E4FA348}"/>
              </a:ext>
            </a:extLst>
          </p:cNvPr>
          <p:cNvGraphicFramePr>
            <a:graphicFrameLocks noGrp="1"/>
          </p:cNvGraphicFramePr>
          <p:nvPr>
            <p:extLst>
              <p:ext uri="{D42A27DB-BD31-4B8C-83A1-F6EECF244321}">
                <p14:modId xmlns:p14="http://schemas.microsoft.com/office/powerpoint/2010/main" val="1215987821"/>
              </p:ext>
            </p:extLst>
          </p:nvPr>
        </p:nvGraphicFramePr>
        <p:xfrm>
          <a:off x="4817909" y="4260078"/>
          <a:ext cx="1191638" cy="886562"/>
        </p:xfrm>
        <a:graphic>
          <a:graphicData uri="http://schemas.openxmlformats.org/drawingml/2006/table">
            <a:tbl>
              <a:tblPr/>
              <a:tblGrid>
                <a:gridCol w="1191638">
                  <a:extLst>
                    <a:ext uri="{9D8B030D-6E8A-4147-A177-3AD203B41FA5}">
                      <a16:colId xmlns="" xmlns:a16="http://schemas.microsoft.com/office/drawing/2014/main" val="20000"/>
                    </a:ext>
                  </a:extLst>
                </a:gridCol>
              </a:tblGrid>
              <a:tr h="3010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1591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0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36960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a:t>
                      </a:r>
                      <a:endParaRPr kumimoji="0" lang="en-US" altLang="zh-CN" sz="10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No </a:t>
                      </a:r>
                      <a:r>
                        <a:rPr lang="en-US" sz="1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MED</a:t>
                      </a:r>
                      <a:endParaRPr kumimoji="0" lang="en-US" altLang="zh-CN" sz="1000" b="1" i="0" u="none" strike="noStrike" kern="1200" cap="none" normalizeH="0" baseline="0" dirty="0">
                        <a:ln>
                          <a:noFill/>
                        </a:ln>
                        <a:solidFill>
                          <a:srgbClr val="EC706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35" name="直接连接符 34"/>
          <p:cNvCxnSpPr/>
          <p:nvPr/>
        </p:nvCxnSpPr>
        <p:spPr bwMode="gray">
          <a:xfrm flipH="1">
            <a:off x="5118137" y="3910461"/>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sp>
        <p:nvSpPr>
          <p:cNvPr id="36" name="任意多边形 35"/>
          <p:cNvSpPr/>
          <p:nvPr/>
        </p:nvSpPr>
        <p:spPr bwMode="gray">
          <a:xfrm>
            <a:off x="4817909" y="3997821"/>
            <a:ext cx="1159867"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bwMode="gray">
          <a:xfrm flipH="1">
            <a:off x="1876812" y="4293129"/>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8" name="直接连接符 37"/>
          <p:cNvCxnSpPr/>
          <p:nvPr/>
        </p:nvCxnSpPr>
        <p:spPr bwMode="gray">
          <a:xfrm flipH="1">
            <a:off x="6262390" y="4293129"/>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3" name="矩形 42"/>
          <p:cNvSpPr/>
          <p:nvPr/>
        </p:nvSpPr>
        <p:spPr bwMode="gray">
          <a:xfrm>
            <a:off x="2732384" y="1368784"/>
            <a:ext cx="5291324" cy="1015266"/>
          </a:xfrm>
          <a:prstGeom prst="rect">
            <a:avLst/>
          </a:prstGeom>
          <a:solidFill>
            <a:srgbClr val="F4FBFE"/>
          </a:solidFill>
          <a:ln>
            <a:solidFill>
              <a:srgbClr val="99DFF9"/>
            </a:solidFill>
          </a:ln>
        </p:spPr>
        <p:txBody>
          <a:bodyPr wrap="square">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Total Number of Routes: 2</a:t>
            </a: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Path/</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*&gt;i  10.0.45.0/24      10.0.3.3         0          100        0      300？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i                           10.0.2.2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20</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        0      100?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67"/>
          <p:cNvSpPr/>
          <p:nvPr/>
        </p:nvSpPr>
        <p:spPr bwMode="gray">
          <a:xfrm rot="17059997">
            <a:off x="3851607" y="2557497"/>
            <a:ext cx="941020" cy="685601"/>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p:nvPr/>
        </p:nvCxnSpPr>
        <p:spPr bwMode="gray">
          <a:xfrm flipH="1">
            <a:off x="708066" y="2500205"/>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6" name="文本框 45"/>
          <p:cNvSpPr txBox="1"/>
          <p:nvPr/>
        </p:nvSpPr>
        <p:spPr bwMode="gray">
          <a:xfrm>
            <a:off x="1153025" y="2346317"/>
            <a:ext cx="1175323" cy="307777"/>
          </a:xfrm>
          <a:prstGeom prst="rect">
            <a:avLst/>
          </a:prstGeom>
          <a:noFill/>
        </p:spPr>
        <p:txBody>
          <a:bodyPr wrap="non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47" name="圆角矩形 46"/>
          <p:cNvSpPr/>
          <p:nvPr/>
        </p:nvSpPr>
        <p:spPr bwMode="gray">
          <a:xfrm>
            <a:off x="5068220" y="2513208"/>
            <a:ext cx="6677693" cy="1018249"/>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The MED value of the BGP route advertised by R4 is 20, and the BGP route advertised by R5 does not carry the MED value (the default MED value is 0). The BGP route advertised by R5 has a smaller MED value, and R1 preferentially selects the BGP route advertised by R5.</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5" name="组合 54"/>
          <p:cNvGrpSpPr/>
          <p:nvPr/>
        </p:nvGrpSpPr>
        <p:grpSpPr bwMode="gray">
          <a:xfrm>
            <a:off x="1457742" y="5561079"/>
            <a:ext cx="5289341" cy="569875"/>
            <a:chOff x="3029270" y="3982556"/>
            <a:chExt cx="5289341" cy="569875"/>
          </a:xfrm>
        </p:grpSpPr>
        <p:sp>
          <p:nvSpPr>
            <p:cNvPr id="56" name="TextBox 120">
              <a:extLst>
                <a:ext uri="{FF2B5EF4-FFF2-40B4-BE49-F238E27FC236}">
                  <a16:creationId xmlns="" xmlns:a16="http://schemas.microsoft.com/office/drawing/2014/main" id="{31930744-3D36-4F81-8426-6F129C1A6804}"/>
                </a:ext>
              </a:extLst>
            </p:cNvPr>
            <p:cNvSpPr txBox="1"/>
            <p:nvPr/>
          </p:nvSpPr>
          <p:spPr bwMode="gray">
            <a:xfrm>
              <a:off x="4931558" y="4244654"/>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连接符 56">
              <a:extLst>
                <a:ext uri="{FF2B5EF4-FFF2-40B4-BE49-F238E27FC236}">
                  <a16:creationId xmlns="" xmlns:a16="http://schemas.microsoft.com/office/drawing/2014/main" id="{927AD331-23D3-4BE6-8DF7-31B7006A5D7F}"/>
                </a:ext>
              </a:extLst>
            </p:cNvPr>
            <p:cNvCxnSpPr>
              <a:cxnSpLocks/>
            </p:cNvCxnSpPr>
            <p:nvPr/>
          </p:nvCxnSpPr>
          <p:spPr bwMode="gray">
            <a:xfrm flipV="1">
              <a:off x="3293010" y="4008817"/>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a:extLst>
                <a:ext uri="{FF2B5EF4-FFF2-40B4-BE49-F238E27FC236}">
                  <a16:creationId xmlns="" xmlns:a16="http://schemas.microsoft.com/office/drawing/2014/main" id="{927AD331-23D3-4BE6-8DF7-31B7006A5D7F}"/>
                </a:ext>
              </a:extLst>
            </p:cNvPr>
            <p:cNvCxnSpPr>
              <a:cxnSpLocks/>
            </p:cNvCxnSpPr>
            <p:nvPr/>
          </p:nvCxnSpPr>
          <p:spPr bwMode="gray">
            <a:xfrm flipH="1">
              <a:off x="3029270" y="4233071"/>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a:extLst>
                <a:ext uri="{FF2B5EF4-FFF2-40B4-BE49-F238E27FC236}">
                  <a16:creationId xmlns="" xmlns:a16="http://schemas.microsoft.com/office/drawing/2014/main" id="{927AD331-23D3-4BE6-8DF7-31B7006A5D7F}"/>
                </a:ext>
              </a:extLst>
            </p:cNvPr>
            <p:cNvCxnSpPr>
              <a:cxnSpLocks/>
            </p:cNvCxnSpPr>
            <p:nvPr/>
          </p:nvCxnSpPr>
          <p:spPr bwMode="gray">
            <a:xfrm flipV="1">
              <a:off x="8085000" y="3982556"/>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98911334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2"/>
            <a:ext cx="11306175" cy="5139297"/>
          </a:xfrm>
        </p:spPr>
        <p:txBody>
          <a:bodyPr/>
          <a:lstStyle/>
          <a:p>
            <a:pPr marL="0" indent="0">
              <a:buNone/>
            </a:pPr>
            <a:r>
              <a:rPr lang="en-US" altLang="zh-CN" sz="1400" dirty="0" smtClean="0">
                <a:sym typeface="Huawei Sans" panose="020C0503030203020204" pitchFamily="34" charset="0"/>
              </a:rPr>
              <a:t>When multiple routes to the same destination network segment exist, BGP selects routes in the following sequence:</a:t>
            </a:r>
          </a:p>
          <a:p>
            <a:pPr marL="403039" lvl="1" indent="0">
              <a:buNone/>
            </a:pPr>
            <a:r>
              <a:rPr lang="en-US" altLang="zh-CN" sz="1200" dirty="0" smtClean="0">
                <a:sym typeface="Huawei Sans" panose="020C0503030203020204" pitchFamily="34" charset="0"/>
              </a:rPr>
              <a:t>Discards the route whose next hop is unreachable.</a:t>
            </a:r>
          </a:p>
          <a:p>
            <a:pPr lvl="1">
              <a:buFont typeface="+mj-lt"/>
              <a:buAutoNum type="arabicPeriod"/>
            </a:pPr>
            <a:r>
              <a:rPr lang="en-US" altLang="zh-CN" sz="1200" dirty="0" smtClean="0">
                <a:sym typeface="Huawei Sans" panose="020C0503030203020204" pitchFamily="34" charset="0"/>
              </a:rPr>
              <a:t>Prefers the route with the largest Preferred-Value attribute value.</a:t>
            </a:r>
          </a:p>
          <a:p>
            <a:pPr lvl="1">
              <a:buFont typeface="+mj-lt"/>
              <a:buAutoNum type="arabicPeriod"/>
            </a:pPr>
            <a:r>
              <a:rPr lang="en-US" altLang="zh-CN" sz="1200" dirty="0">
                <a:sym typeface="Huawei Sans" panose="020C0503030203020204" pitchFamily="34" charset="0"/>
              </a:rPr>
              <a:t>Prefers the route with the largest </a:t>
            </a:r>
            <a:r>
              <a:rPr lang="en-US" altLang="zh-CN" sz="1200" dirty="0" err="1">
                <a:sym typeface="Huawei Sans" panose="020C0503030203020204" pitchFamily="34" charset="0"/>
              </a:rPr>
              <a:t>Local_Preference</a:t>
            </a:r>
            <a:r>
              <a:rPr lang="en-US" altLang="zh-CN" sz="1200" dirty="0">
                <a:sym typeface="Huawei Sans" panose="020C0503030203020204" pitchFamily="34" charset="0"/>
              </a:rPr>
              <a:t> value.</a:t>
            </a:r>
          </a:p>
          <a:p>
            <a:pPr lvl="1">
              <a:buFont typeface="+mj-lt"/>
              <a:buAutoNum type="arabicPeriod"/>
            </a:pPr>
            <a:r>
              <a:rPr lang="en-US" altLang="zh-CN" sz="1200" dirty="0">
                <a:sym typeface="Huawei Sans" panose="020C0503030203020204" pitchFamily="34" charset="0"/>
              </a:rPr>
              <a:t>Prefers the locally originated BGP route, which takes precedence over the route learned from a peer. The locally summarized route, automatically summarized route, route learned by using the network command, route learned by using the import-route command, and route learned from a peer are in descending order of priority.</a:t>
            </a:r>
          </a:p>
          <a:p>
            <a:pPr lvl="1">
              <a:buFont typeface="+mj-lt"/>
              <a:buAutoNum type="arabicPeriod"/>
            </a:pPr>
            <a:r>
              <a:rPr lang="en-US" altLang="zh-CN" sz="1200" dirty="0">
                <a:sym typeface="Huawei Sans" panose="020C0503030203020204" pitchFamily="34" charset="0"/>
              </a:rPr>
              <a:t>Prefers the route with the shortest </a:t>
            </a:r>
            <a:r>
              <a:rPr lang="en-US" altLang="zh-CN" sz="1200" dirty="0" err="1">
                <a:sym typeface="Huawei Sans" panose="020C0503030203020204" pitchFamily="34" charset="0"/>
              </a:rPr>
              <a:t>AS_Path</a:t>
            </a:r>
            <a:r>
              <a:rPr lang="en-US" altLang="zh-CN" sz="1200" dirty="0">
                <a:sym typeface="Huawei Sans" panose="020C0503030203020204" pitchFamily="34" charset="0"/>
              </a:rPr>
              <a:t>.</a:t>
            </a:r>
          </a:p>
          <a:p>
            <a:pPr lvl="1">
              <a:buFont typeface="+mj-lt"/>
              <a:buAutoNum type="arabicPeriod"/>
            </a:pPr>
            <a:r>
              <a:rPr lang="en-US" altLang="zh-CN" sz="1200" dirty="0">
                <a:sym typeface="Huawei Sans" panose="020C0503030203020204" pitchFamily="34" charset="0"/>
              </a:rPr>
              <a:t>Prefers the route with the shortest </a:t>
            </a:r>
            <a:r>
              <a:rPr lang="en-US" altLang="zh-CN" sz="1200" dirty="0" err="1">
                <a:sym typeface="Huawei Sans" panose="020C0503030203020204" pitchFamily="34" charset="0"/>
              </a:rPr>
              <a:t>AS_Path</a:t>
            </a:r>
            <a:r>
              <a:rPr lang="en-US" altLang="zh-CN" sz="1200" dirty="0">
                <a:sym typeface="Huawei Sans" panose="020C0503030203020204" pitchFamily="34" charset="0"/>
              </a:rPr>
              <a:t>. The routes with Origin attributes of IGP, EGP, and Incomplete are in descending order of priority.</a:t>
            </a:r>
          </a:p>
          <a:p>
            <a:pPr lvl="1">
              <a:buFont typeface="+mj-lt"/>
              <a:buAutoNum type="arabicPeriod"/>
            </a:pPr>
            <a:r>
              <a:rPr lang="en-US" altLang="zh-CN" sz="1200" dirty="0">
                <a:sym typeface="Huawei Sans" panose="020C0503030203020204" pitchFamily="34" charset="0"/>
              </a:rPr>
              <a:t>Prefers the route with the lowest MED.</a:t>
            </a:r>
          </a:p>
          <a:p>
            <a:pPr lvl="1">
              <a:buFont typeface="+mj-lt"/>
              <a:buAutoNum type="arabicPeriod"/>
            </a:pPr>
            <a:r>
              <a:rPr lang="en-US" altLang="zh-CN" sz="1200" b="1" dirty="0">
                <a:solidFill>
                  <a:srgbClr val="EC7061"/>
                </a:solidFill>
                <a:sym typeface="Huawei Sans" panose="020C0503030203020204" pitchFamily="34" charset="0"/>
              </a:rPr>
              <a:t>Prefers routes learned from EBGP peers to routes learned from IBGP peers.</a:t>
            </a:r>
          </a:p>
          <a:p>
            <a:pPr lvl="1">
              <a:buFont typeface="+mj-lt"/>
              <a:buAutoNum type="arabicPeriod"/>
            </a:pPr>
            <a:r>
              <a:rPr lang="en-US" altLang="zh-CN" sz="1200" dirty="0" smtClean="0">
                <a:sym typeface="Huawei Sans" panose="020C0503030203020204" pitchFamily="34" charset="0"/>
              </a:rPr>
              <a:t>Prefers the route with the smallest IGP metric to the next hop.</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Cluster_List</a:t>
            </a:r>
            <a:r>
              <a:rPr lang="en-US" altLang="zh-CN" sz="1200" dirty="0" smtClean="0">
                <a:sym typeface="Huawei Sans" panose="020C0503030203020204" pitchFamily="34" charset="0"/>
              </a:rPr>
              <a:t> length.</a:t>
            </a:r>
          </a:p>
          <a:p>
            <a:pPr lvl="1">
              <a:buFont typeface="+mj-lt"/>
              <a:buAutoNum type="arabicPeriod"/>
            </a:pPr>
            <a:r>
              <a:rPr lang="en-US" altLang="zh-CN" sz="1200" dirty="0" smtClean="0">
                <a:sym typeface="Huawei Sans" panose="020C0503030203020204" pitchFamily="34" charset="0"/>
              </a:rPr>
              <a:t>Prefers the route advertised by the device with the smallest router ID (</a:t>
            </a:r>
            <a:r>
              <a:rPr lang="en-US" altLang="zh-CN" sz="1200" dirty="0" err="1" smtClean="0">
                <a:sym typeface="Huawei Sans" panose="020C0503030203020204" pitchFamily="34" charset="0"/>
              </a:rPr>
              <a:t>Originator_ID</a:t>
            </a:r>
            <a:r>
              <a:rPr lang="en-US" altLang="zh-CN" sz="1200" dirty="0" smtClean="0">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learned from the peer with the smallest IP address.</a:t>
            </a:r>
          </a:p>
          <a:p>
            <a:endParaRPr lang="zh-CN" altLang="en-US" sz="1400" dirty="0"/>
          </a:p>
        </p:txBody>
      </p:sp>
      <p:sp>
        <p:nvSpPr>
          <p:cNvPr id="2" name="标题 1"/>
          <p:cNvSpPr>
            <a:spLocks noGrp="1"/>
          </p:cNvSpPr>
          <p:nvPr>
            <p:ph type="title"/>
          </p:nvPr>
        </p:nvSpPr>
        <p:spPr/>
        <p:txBody>
          <a:bodyPr/>
          <a:lstStyle/>
          <a:p>
            <a:r>
              <a:rPr lang="en-US" smtClean="0">
                <a:sym typeface="Huawei Sans" panose="020C0503030203020204" pitchFamily="34" charset="0"/>
              </a:rPr>
              <a:t>Rules for Selecting a Preferred BGP Route</a:t>
            </a:r>
            <a:endParaRPr lang="en-US" dirty="0">
              <a:sym typeface="Huawei Sans" panose="020C0503030203020204" pitchFamily="34" charset="0"/>
            </a:endParaRPr>
          </a:p>
        </p:txBody>
      </p:sp>
    </p:spTree>
    <p:extLst>
      <p:ext uri="{BB962C8B-B14F-4D97-AF65-F5344CB8AC3E}">
        <p14:creationId xmlns:p14="http://schemas.microsoft.com/office/powerpoint/2010/main" val="30517161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sym typeface="Huawei Sans" panose="020C0503030203020204" pitchFamily="34" charset="0"/>
              </a:rPr>
              <a:t>Preferring a Route Learned from an EBGP Peer (1)</a:t>
            </a:r>
            <a:endParaRPr lang="en-US" altLang="zh-CN" dirty="0">
              <a:sym typeface="Huawei Sans" panose="020C0503030203020204" pitchFamily="34" charset="0"/>
            </a:endParaRPr>
          </a:p>
        </p:txBody>
      </p:sp>
      <p:sp>
        <p:nvSpPr>
          <p:cNvPr id="3" name="圆角矩形 2"/>
          <p:cNvSpPr/>
          <p:nvPr/>
        </p:nvSpPr>
        <p:spPr bwMode="gray">
          <a:xfrm>
            <a:off x="1009657" y="1806221"/>
            <a:ext cx="4413299"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 xmlns:a16="http://schemas.microsoft.com/office/drawing/2014/main" id="{020D7A1D-EFAD-4C8C-B9DE-D0FAD269B77A}"/>
              </a:ext>
            </a:extLst>
          </p:cNvPr>
          <p:cNvSpPr txBox="1"/>
          <p:nvPr/>
        </p:nvSpPr>
        <p:spPr bwMode="gray">
          <a:xfrm>
            <a:off x="2116561" y="2547445"/>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185937" y="2125335"/>
            <a:ext cx="527350" cy="431467"/>
          </a:xfrm>
          <a:prstGeom prst="rect">
            <a:avLst/>
          </a:prstGeom>
          <a:noFill/>
        </p:spPr>
      </p:pic>
      <p:sp>
        <p:nvSpPr>
          <p:cNvPr id="9" name="任意多边形 8"/>
          <p:cNvSpPr/>
          <p:nvPr/>
        </p:nvSpPr>
        <p:spPr bwMode="gray">
          <a:xfrm>
            <a:off x="910351" y="1464080"/>
            <a:ext cx="4931573"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85574" y="2125335"/>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7" idx="3"/>
            <a:endCxn id="10" idx="1"/>
          </p:cNvCxnSpPr>
          <p:nvPr/>
        </p:nvCxnSpPr>
        <p:spPr bwMode="gray">
          <a:xfrm>
            <a:off x="2713287" y="2341068"/>
            <a:ext cx="1872287" cy="0"/>
          </a:xfrm>
          <a:prstGeom prst="line">
            <a:avLst/>
          </a:prstGeom>
          <a:noFill/>
          <a:ln w="19050" cap="flat" cmpd="sng" algn="ctr">
            <a:solidFill>
              <a:schemeClr val="bg1">
                <a:lumMod val="50000"/>
              </a:schemeClr>
            </a:solidFill>
            <a:prstDash val="solid"/>
          </a:ln>
          <a:effectLst/>
        </p:spPr>
      </p:cxnSp>
      <p:cxnSp>
        <p:nvCxnSpPr>
          <p:cNvPr id="12" name="直接连接符 11">
            <a:extLst>
              <a:ext uri="{FF2B5EF4-FFF2-40B4-BE49-F238E27FC236}">
                <a16:creationId xmlns="" xmlns:a16="http://schemas.microsoft.com/office/drawing/2014/main" id="{94275FFE-3BE6-4C12-8737-FDFE3456C4A2}"/>
              </a:ext>
            </a:extLst>
          </p:cNvPr>
          <p:cNvCxnSpPr>
            <a:stCxn id="10" idx="2"/>
          </p:cNvCxnSpPr>
          <p:nvPr/>
        </p:nvCxnSpPr>
        <p:spPr bwMode="gray">
          <a:xfrm>
            <a:off x="4849249" y="2556803"/>
            <a:ext cx="1535" cy="1094807"/>
          </a:xfrm>
          <a:prstGeom prst="line">
            <a:avLst/>
          </a:prstGeom>
          <a:noFill/>
          <a:ln w="19050" cap="flat" cmpd="sng" algn="ctr">
            <a:solidFill>
              <a:schemeClr val="bg1">
                <a:lumMod val="50000"/>
              </a:schemeClr>
            </a:solidFill>
            <a:prstDash val="solid"/>
          </a:ln>
          <a:effectLst/>
        </p:spPr>
      </p:cxnSp>
      <p:sp>
        <p:nvSpPr>
          <p:cNvPr id="15" name="TextBox 120">
            <a:extLst>
              <a:ext uri="{FF2B5EF4-FFF2-40B4-BE49-F238E27FC236}">
                <a16:creationId xmlns="" xmlns:a16="http://schemas.microsoft.com/office/drawing/2014/main" id="{020D7A1D-EFAD-4C8C-B9DE-D0FAD269B77A}"/>
              </a:ext>
            </a:extLst>
          </p:cNvPr>
          <p:cNvSpPr txBox="1"/>
          <p:nvPr/>
        </p:nvSpPr>
        <p:spPr bwMode="gray">
          <a:xfrm>
            <a:off x="4587109" y="1840115"/>
            <a:ext cx="525815"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p:nvPr/>
        </p:nvCxnSpPr>
        <p:spPr bwMode="gray">
          <a:xfrm flipH="1">
            <a:off x="4606512" y="2815561"/>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8" name="TextBox 120">
            <a:extLst>
              <a:ext uri="{FF2B5EF4-FFF2-40B4-BE49-F238E27FC236}">
                <a16:creationId xmlns="" xmlns:a16="http://schemas.microsoft.com/office/drawing/2014/main" id="{020D7A1D-EFAD-4C8C-B9DE-D0FAD269B77A}"/>
              </a:ext>
            </a:extLst>
          </p:cNvPr>
          <p:cNvSpPr txBox="1"/>
          <p:nvPr/>
        </p:nvSpPr>
        <p:spPr bwMode="gray">
          <a:xfrm>
            <a:off x="1009657" y="1489119"/>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连接符 18">
            <a:extLst>
              <a:ext uri="{FF2B5EF4-FFF2-40B4-BE49-F238E27FC236}">
                <a16:creationId xmlns="" xmlns:a16="http://schemas.microsoft.com/office/drawing/2014/main" id="{94275FFE-3BE6-4C12-8737-FDFE3456C4A2}"/>
              </a:ext>
            </a:extLst>
          </p:cNvPr>
          <p:cNvCxnSpPr>
            <a:stCxn id="7" idx="1"/>
          </p:cNvCxnSpPr>
          <p:nvPr/>
        </p:nvCxnSpPr>
        <p:spPr bwMode="gray">
          <a:xfrm flipH="1">
            <a:off x="910351" y="2341068"/>
            <a:ext cx="1275587" cy="0"/>
          </a:xfrm>
          <a:prstGeom prst="line">
            <a:avLst/>
          </a:prstGeom>
          <a:noFill/>
          <a:ln w="19050" cap="flat" cmpd="sng" algn="ctr">
            <a:solidFill>
              <a:schemeClr val="bg1">
                <a:lumMod val="50000"/>
              </a:schemeClr>
            </a:solidFill>
            <a:prstDash val="solid"/>
          </a:ln>
          <a:effectLst/>
        </p:spPr>
      </p:cxnSp>
      <p:sp>
        <p:nvSpPr>
          <p:cNvPr id="8" name="TextBox 120">
            <a:extLst>
              <a:ext uri="{FF2B5EF4-FFF2-40B4-BE49-F238E27FC236}">
                <a16:creationId xmlns="" xmlns:a16="http://schemas.microsoft.com/office/drawing/2014/main" id="{020D7A1D-EFAD-4C8C-B9DE-D0FAD269B77A}"/>
              </a:ext>
            </a:extLst>
          </p:cNvPr>
          <p:cNvSpPr txBox="1"/>
          <p:nvPr/>
        </p:nvSpPr>
        <p:spPr bwMode="gray">
          <a:xfrm>
            <a:off x="1855200" y="1840115"/>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占位符 112"/>
          <p:cNvSpPr txBox="1">
            <a:spLocks/>
          </p:cNvSpPr>
          <p:nvPr/>
        </p:nvSpPr>
        <p:spPr bwMode="gray">
          <a:xfrm>
            <a:off x="6093619" y="1345610"/>
            <a:ext cx="5647707" cy="397634"/>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Run the following commands on R1.</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6465382" y="1755990"/>
            <a:ext cx="4037271" cy="3476517"/>
          </a:xfrm>
          <a:prstGeom prst="rect">
            <a:avLst/>
          </a:prstGeom>
          <a:solidFill>
            <a:srgbClr val="F4FBFE"/>
          </a:solidFill>
          <a:ln>
            <a:solidFill>
              <a:srgbClr val="99DFF9"/>
            </a:solidFill>
          </a:ln>
        </p:spPr>
        <p:txBody>
          <a:bodyPr wrap="square" rtlCol="0" anchor="ctr">
            <a:spAutoFit/>
          </a:bodyPr>
          <a:lstStyle/>
          <a:p>
            <a:pP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route-static 10.0.45.0 255.255.255.0 null0</a:t>
            </a:r>
          </a:p>
          <a:p>
            <a:pP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-prefix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ebgp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index 10 permit 10.0.45.0 24</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route-policy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ebgp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permit node 10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if-match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-prefix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ebgp</a:t>
            </a:r>
            <a:endParaRPr lang="en-US" altLang="zh-CN" sz="12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apply as-path 500 additive</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route-policy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ebgp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permit node 20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a:p>
            <a:pP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import-route static</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peer 10.0.3.3 route-policy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ebgp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export</a:t>
            </a: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连接符 31"/>
          <p:cNvCxnSpPr/>
          <p:nvPr/>
        </p:nvCxnSpPr>
        <p:spPr bwMode="gray">
          <a:xfrm flipH="1">
            <a:off x="3216745" y="2556802"/>
            <a:ext cx="865371"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4" name="文本占位符 112"/>
          <p:cNvSpPr txBox="1">
            <a:spLocks/>
          </p:cNvSpPr>
          <p:nvPr/>
        </p:nvSpPr>
        <p:spPr bwMode="gray">
          <a:xfrm>
            <a:off x="6093619" y="5257336"/>
            <a:ext cx="5647707" cy="10048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R3 will receive the BGP route 10.0.45.0/24 advertised by R1 and R5, and the preceding route selection rules cannot determine the optimal route.</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446088" y="4740683"/>
            <a:ext cx="5647531" cy="1521453"/>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ctr"/>
          <a:lstStyle/>
          <a:p>
            <a:pPr>
              <a:lnSpc>
                <a:spcPts val="2200"/>
              </a:lnSpc>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Create a static route 10.0.45.0/24 pointing to null0 on R1 and advertise the route to BGP. Ensure that the </a:t>
            </a:r>
            <a:r>
              <a:rPr lang="en-US" sz="14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attribute values of the BGP routes advertised by R1 and R5 to R3 are the same, configure a routing policy to add the </a:t>
            </a:r>
            <a:r>
              <a:rPr lang="en-US" sz="14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attribute to the route advertised by R1 to R3. The </a:t>
            </a:r>
            <a:r>
              <a:rPr lang="en-US" sz="14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attribute value is 500.</a:t>
            </a:r>
            <a:endPar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120">
            <a:extLst>
              <a:ext uri="{FF2B5EF4-FFF2-40B4-BE49-F238E27FC236}">
                <a16:creationId xmlns="" xmlns:a16="http://schemas.microsoft.com/office/drawing/2014/main" id="{31930744-3D36-4F81-8426-6F129C1A6804}"/>
              </a:ext>
            </a:extLst>
          </p:cNvPr>
          <p:cNvSpPr txBox="1"/>
          <p:nvPr/>
        </p:nvSpPr>
        <p:spPr bwMode="gray">
          <a:xfrm>
            <a:off x="1767909" y="1466509"/>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 name="组合 24"/>
          <p:cNvGrpSpPr/>
          <p:nvPr/>
        </p:nvGrpSpPr>
        <p:grpSpPr bwMode="gray">
          <a:xfrm>
            <a:off x="2428036" y="1753989"/>
            <a:ext cx="407073" cy="362192"/>
            <a:chOff x="2428036" y="2068761"/>
            <a:chExt cx="407073" cy="362192"/>
          </a:xfrm>
        </p:grpSpPr>
        <p:cxnSp>
          <p:nvCxnSpPr>
            <p:cNvPr id="37" name="直接连接符 36">
              <a:extLst>
                <a:ext uri="{FF2B5EF4-FFF2-40B4-BE49-F238E27FC236}">
                  <a16:creationId xmlns="" xmlns:a16="http://schemas.microsoft.com/office/drawing/2014/main" id="{927AD331-23D3-4BE6-8DF7-31B7006A5D7F}"/>
                </a:ext>
              </a:extLst>
            </p:cNvPr>
            <p:cNvCxnSpPr>
              <a:cxnSpLocks/>
            </p:cNvCxnSpPr>
            <p:nvPr/>
          </p:nvCxnSpPr>
          <p:spPr bwMode="gray">
            <a:xfrm>
              <a:off x="2631572" y="2068761"/>
              <a:ext cx="0" cy="362192"/>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a:extLst>
                <a:ext uri="{FF2B5EF4-FFF2-40B4-BE49-F238E27FC236}">
                  <a16:creationId xmlns="" xmlns:a16="http://schemas.microsoft.com/office/drawing/2014/main" id="{927AD331-23D3-4BE6-8DF7-31B7006A5D7F}"/>
                </a:ext>
              </a:extLst>
            </p:cNvPr>
            <p:cNvCxnSpPr>
              <a:cxnSpLocks/>
            </p:cNvCxnSpPr>
            <p:nvPr/>
          </p:nvCxnSpPr>
          <p:spPr bwMode="gray">
            <a:xfrm rot="10800000" flipH="1">
              <a:off x="2428036" y="2077349"/>
              <a:ext cx="407073"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4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87109" y="3629111"/>
            <a:ext cx="527350" cy="431467"/>
          </a:xfrm>
          <a:prstGeom prst="rect">
            <a:avLst/>
          </a:prstGeom>
          <a:noFill/>
        </p:spPr>
      </p:pic>
      <p:sp>
        <p:nvSpPr>
          <p:cNvPr id="42" name="矩形 41">
            <a:extLst>
              <a:ext uri="{FF2B5EF4-FFF2-40B4-BE49-F238E27FC236}">
                <a16:creationId xmlns="" xmlns:a16="http://schemas.microsoft.com/office/drawing/2014/main" id="{63EC1A45-DE44-4732-A300-8A63DEFB1977}"/>
              </a:ext>
            </a:extLst>
          </p:cNvPr>
          <p:cNvSpPr/>
          <p:nvPr/>
        </p:nvSpPr>
        <p:spPr bwMode="gray">
          <a:xfrm>
            <a:off x="4474458" y="3595436"/>
            <a:ext cx="1367466" cy="1030337"/>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120">
            <a:extLst>
              <a:ext uri="{FF2B5EF4-FFF2-40B4-BE49-F238E27FC236}">
                <a16:creationId xmlns="" xmlns:a16="http://schemas.microsoft.com/office/drawing/2014/main" id="{020D7A1D-EFAD-4C8C-B9DE-D0FAD269B77A}"/>
              </a:ext>
            </a:extLst>
          </p:cNvPr>
          <p:cNvSpPr txBox="1"/>
          <p:nvPr/>
        </p:nvSpPr>
        <p:spPr bwMode="gray">
          <a:xfrm>
            <a:off x="3737477" y="3721184"/>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20">
            <a:extLst>
              <a:ext uri="{FF2B5EF4-FFF2-40B4-BE49-F238E27FC236}">
                <a16:creationId xmlns="" xmlns:a16="http://schemas.microsoft.com/office/drawing/2014/main" id="{020D7A1D-EFAD-4C8C-B9DE-D0FAD269B77A}"/>
              </a:ext>
            </a:extLst>
          </p:cNvPr>
          <p:cNvSpPr txBox="1"/>
          <p:nvPr/>
        </p:nvSpPr>
        <p:spPr bwMode="gray">
          <a:xfrm>
            <a:off x="5112924" y="3690418"/>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120">
            <a:extLst>
              <a:ext uri="{FF2B5EF4-FFF2-40B4-BE49-F238E27FC236}">
                <a16:creationId xmlns="" xmlns:a16="http://schemas.microsoft.com/office/drawing/2014/main" id="{31930744-3D36-4F81-8426-6F129C1A6804}"/>
              </a:ext>
            </a:extLst>
          </p:cNvPr>
          <p:cNvSpPr txBox="1"/>
          <p:nvPr/>
        </p:nvSpPr>
        <p:spPr bwMode="gray">
          <a:xfrm>
            <a:off x="4220363" y="4317997"/>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a:extLst>
              <a:ext uri="{FF2B5EF4-FFF2-40B4-BE49-F238E27FC236}">
                <a16:creationId xmlns="" xmlns:a16="http://schemas.microsoft.com/office/drawing/2014/main" id="{927AD331-23D3-4BE6-8DF7-31B7006A5D7F}"/>
              </a:ext>
            </a:extLst>
          </p:cNvPr>
          <p:cNvCxnSpPr>
            <a:cxnSpLocks/>
          </p:cNvCxnSpPr>
          <p:nvPr/>
        </p:nvCxnSpPr>
        <p:spPr bwMode="gray">
          <a:xfrm flipH="1">
            <a:off x="4585574" y="4306414"/>
            <a:ext cx="762128"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a:extLst>
              <a:ext uri="{FF2B5EF4-FFF2-40B4-BE49-F238E27FC236}">
                <a16:creationId xmlns="" xmlns:a16="http://schemas.microsoft.com/office/drawing/2014/main" id="{927AD331-23D3-4BE6-8DF7-31B7006A5D7F}"/>
              </a:ext>
            </a:extLst>
          </p:cNvPr>
          <p:cNvCxnSpPr>
            <a:cxnSpLocks/>
          </p:cNvCxnSpPr>
          <p:nvPr/>
        </p:nvCxnSpPr>
        <p:spPr bwMode="gray">
          <a:xfrm flipV="1">
            <a:off x="4850414" y="4055899"/>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082444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Preferring a Route Learned from an EBGP Peer (2)</a:t>
            </a:r>
            <a:endParaRPr lang="en-US" altLang="zh-CN" dirty="0">
              <a:sym typeface="Huawei Sans" panose="020C0503030203020204" pitchFamily="34" charset="0"/>
            </a:endParaRPr>
          </a:p>
        </p:txBody>
      </p:sp>
      <p:sp>
        <p:nvSpPr>
          <p:cNvPr id="30" name="文本占位符 112"/>
          <p:cNvSpPr txBox="1">
            <a:spLocks/>
          </p:cNvSpPr>
          <p:nvPr/>
        </p:nvSpPr>
        <p:spPr bwMode="gray">
          <a:xfrm>
            <a:off x="6272137" y="3757356"/>
            <a:ext cx="5469190" cy="1799382"/>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R5 and R1 are the EBGP peer and IBGP peer, respectively. The BGP routes advertised by EBGP peers take precedence over the BGP routes advertised by IBGP peers. R3 preferentially selects the BGP routes advertised by R5.</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8" name="表格 27"/>
          <p:cNvGraphicFramePr>
            <a:graphicFrameLocks noGrp="1"/>
          </p:cNvGraphicFramePr>
          <p:nvPr>
            <p:extLst>
              <p:ext uri="{D42A27DB-BD31-4B8C-83A1-F6EECF244321}">
                <p14:modId xmlns:p14="http://schemas.microsoft.com/office/powerpoint/2010/main" val="247839423"/>
              </p:ext>
            </p:extLst>
          </p:nvPr>
        </p:nvGraphicFramePr>
        <p:xfrm>
          <a:off x="6354775" y="2800896"/>
          <a:ext cx="5067163" cy="769604"/>
        </p:xfrm>
        <a:graphic>
          <a:graphicData uri="http://schemas.openxmlformats.org/drawingml/2006/table">
            <a:tbl>
              <a:tblPr/>
              <a:tblGrid>
                <a:gridCol w="320736"/>
                <a:gridCol w="1096230"/>
                <a:gridCol w="787733"/>
                <a:gridCol w="588025"/>
                <a:gridCol w="610216"/>
                <a:gridCol w="700362"/>
                <a:gridCol w="963861"/>
              </a:tblGrid>
              <a:tr h="192330">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MED</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Path/</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92330">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92330">
                <a:tc>
                  <a:txBody>
                    <a:bodyPr/>
                    <a:lstStyle/>
                    <a:p>
                      <a:pPr algn="l"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*&gt;</a:t>
                      </a:r>
                      <a:endParaRPr lang="en-US" altLang="zh-CN" sz="1200" b="1" i="0" u="none" strike="noStrike"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10.0.35.5</a:t>
                      </a:r>
                      <a:endParaRPr lang="en-US" altLang="zh-CN" sz="1200" b="1" i="0" u="none" strike="noStrike" dirty="0">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300?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92330">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500?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1" marR="9521" marT="9521"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r>
            </a:tbl>
          </a:graphicData>
        </a:graphic>
      </p:graphicFrame>
      <p:sp>
        <p:nvSpPr>
          <p:cNvPr id="35" name="圆角矩形 34"/>
          <p:cNvSpPr/>
          <p:nvPr/>
        </p:nvSpPr>
        <p:spPr bwMode="gray">
          <a:xfrm>
            <a:off x="898541" y="2266048"/>
            <a:ext cx="4413299"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120">
            <a:extLst>
              <a:ext uri="{FF2B5EF4-FFF2-40B4-BE49-F238E27FC236}">
                <a16:creationId xmlns="" xmlns:a16="http://schemas.microsoft.com/office/drawing/2014/main" id="{020D7A1D-EFAD-4C8C-B9DE-D0FAD269B77A}"/>
              </a:ext>
            </a:extLst>
          </p:cNvPr>
          <p:cNvSpPr txBox="1"/>
          <p:nvPr/>
        </p:nvSpPr>
        <p:spPr bwMode="gray">
          <a:xfrm>
            <a:off x="2005445" y="3007272"/>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074821" y="2585162"/>
            <a:ext cx="527350" cy="431467"/>
          </a:xfrm>
          <a:prstGeom prst="rect">
            <a:avLst/>
          </a:prstGeom>
          <a:noFill/>
        </p:spPr>
      </p:pic>
      <p:sp>
        <p:nvSpPr>
          <p:cNvPr id="40" name="任意多边形 39"/>
          <p:cNvSpPr/>
          <p:nvPr/>
        </p:nvSpPr>
        <p:spPr bwMode="gray">
          <a:xfrm>
            <a:off x="799235" y="1923906"/>
            <a:ext cx="4931573" cy="1646593"/>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474458" y="2585162"/>
            <a:ext cx="527350" cy="431467"/>
          </a:xfrm>
          <a:prstGeom prst="rect">
            <a:avLst/>
          </a:prstGeom>
          <a:noFill/>
        </p:spPr>
      </p:pic>
      <p:cxnSp>
        <p:nvCxnSpPr>
          <p:cNvPr id="42" name="直接连接符 41">
            <a:extLst>
              <a:ext uri="{FF2B5EF4-FFF2-40B4-BE49-F238E27FC236}">
                <a16:creationId xmlns="" xmlns:a16="http://schemas.microsoft.com/office/drawing/2014/main" id="{94275FFE-3BE6-4C12-8737-FDFE3456C4A2}"/>
              </a:ext>
            </a:extLst>
          </p:cNvPr>
          <p:cNvCxnSpPr>
            <a:stCxn id="39" idx="3"/>
            <a:endCxn id="41" idx="1"/>
          </p:cNvCxnSpPr>
          <p:nvPr/>
        </p:nvCxnSpPr>
        <p:spPr bwMode="gray">
          <a:xfrm>
            <a:off x="2602171" y="2800895"/>
            <a:ext cx="1872287" cy="0"/>
          </a:xfrm>
          <a:prstGeom prst="line">
            <a:avLst/>
          </a:prstGeom>
          <a:noFill/>
          <a:ln w="19050" cap="flat" cmpd="sng" algn="ctr">
            <a:solidFill>
              <a:schemeClr val="bg1">
                <a:lumMod val="50000"/>
              </a:schemeClr>
            </a:solidFill>
            <a:prstDash val="solid"/>
          </a:ln>
          <a:effectLst/>
        </p:spPr>
      </p:cxnSp>
      <p:cxnSp>
        <p:nvCxnSpPr>
          <p:cNvPr id="43" name="直接连接符 42">
            <a:extLst>
              <a:ext uri="{FF2B5EF4-FFF2-40B4-BE49-F238E27FC236}">
                <a16:creationId xmlns="" xmlns:a16="http://schemas.microsoft.com/office/drawing/2014/main" id="{94275FFE-3BE6-4C12-8737-FDFE3456C4A2}"/>
              </a:ext>
            </a:extLst>
          </p:cNvPr>
          <p:cNvCxnSpPr>
            <a:stCxn id="41" idx="2"/>
          </p:cNvCxnSpPr>
          <p:nvPr/>
        </p:nvCxnSpPr>
        <p:spPr bwMode="gray">
          <a:xfrm>
            <a:off x="4738133" y="3016630"/>
            <a:ext cx="1535" cy="1094807"/>
          </a:xfrm>
          <a:prstGeom prst="line">
            <a:avLst/>
          </a:prstGeom>
          <a:noFill/>
          <a:ln w="19050" cap="flat" cmpd="sng" algn="ctr">
            <a:solidFill>
              <a:schemeClr val="bg1">
                <a:lumMod val="50000"/>
              </a:schemeClr>
            </a:solidFill>
            <a:prstDash val="solid"/>
          </a:ln>
          <a:effectLst/>
        </p:spPr>
      </p:cxnSp>
      <p:sp>
        <p:nvSpPr>
          <p:cNvPr id="44" name="TextBox 120">
            <a:extLst>
              <a:ext uri="{FF2B5EF4-FFF2-40B4-BE49-F238E27FC236}">
                <a16:creationId xmlns="" xmlns:a16="http://schemas.microsoft.com/office/drawing/2014/main" id="{020D7A1D-EFAD-4C8C-B9DE-D0FAD269B77A}"/>
              </a:ext>
            </a:extLst>
          </p:cNvPr>
          <p:cNvSpPr txBox="1"/>
          <p:nvPr/>
        </p:nvSpPr>
        <p:spPr bwMode="gray">
          <a:xfrm>
            <a:off x="4475993" y="2299942"/>
            <a:ext cx="525815"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p:cNvCxnSpPr/>
          <p:nvPr/>
        </p:nvCxnSpPr>
        <p:spPr bwMode="gray">
          <a:xfrm flipH="1">
            <a:off x="4495396" y="3275388"/>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7" name="TextBox 120">
            <a:extLst>
              <a:ext uri="{FF2B5EF4-FFF2-40B4-BE49-F238E27FC236}">
                <a16:creationId xmlns="" xmlns:a16="http://schemas.microsoft.com/office/drawing/2014/main" id="{020D7A1D-EFAD-4C8C-B9DE-D0FAD269B77A}"/>
              </a:ext>
            </a:extLst>
          </p:cNvPr>
          <p:cNvSpPr txBox="1"/>
          <p:nvPr/>
        </p:nvSpPr>
        <p:spPr bwMode="gray">
          <a:xfrm>
            <a:off x="898541" y="1948946"/>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a:extLst>
              <a:ext uri="{FF2B5EF4-FFF2-40B4-BE49-F238E27FC236}">
                <a16:creationId xmlns="" xmlns:a16="http://schemas.microsoft.com/office/drawing/2014/main" id="{94275FFE-3BE6-4C12-8737-FDFE3456C4A2}"/>
              </a:ext>
            </a:extLst>
          </p:cNvPr>
          <p:cNvCxnSpPr>
            <a:stCxn id="39" idx="1"/>
          </p:cNvCxnSpPr>
          <p:nvPr/>
        </p:nvCxnSpPr>
        <p:spPr bwMode="gray">
          <a:xfrm flipH="1">
            <a:off x="799235" y="2800895"/>
            <a:ext cx="1275587" cy="0"/>
          </a:xfrm>
          <a:prstGeom prst="line">
            <a:avLst/>
          </a:prstGeom>
          <a:noFill/>
          <a:ln w="19050" cap="flat" cmpd="sng" algn="ctr">
            <a:solidFill>
              <a:schemeClr val="bg1">
                <a:lumMod val="50000"/>
              </a:schemeClr>
            </a:solidFill>
            <a:prstDash val="solid"/>
          </a:ln>
          <a:effectLst/>
        </p:spPr>
      </p:cxnSp>
      <p:sp>
        <p:nvSpPr>
          <p:cNvPr id="50" name="TextBox 120">
            <a:extLst>
              <a:ext uri="{FF2B5EF4-FFF2-40B4-BE49-F238E27FC236}">
                <a16:creationId xmlns="" xmlns:a16="http://schemas.microsoft.com/office/drawing/2014/main" id="{020D7A1D-EFAD-4C8C-B9DE-D0FAD269B77A}"/>
              </a:ext>
            </a:extLst>
          </p:cNvPr>
          <p:cNvSpPr txBox="1"/>
          <p:nvPr/>
        </p:nvSpPr>
        <p:spPr bwMode="gray">
          <a:xfrm>
            <a:off x="1744084" y="2299942"/>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p:cNvCxnSpPr/>
          <p:nvPr/>
        </p:nvCxnSpPr>
        <p:spPr bwMode="gray">
          <a:xfrm flipH="1">
            <a:off x="3105629" y="3016629"/>
            <a:ext cx="865371"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56" name="TextBox 120">
            <a:extLst>
              <a:ext uri="{FF2B5EF4-FFF2-40B4-BE49-F238E27FC236}">
                <a16:creationId xmlns="" xmlns:a16="http://schemas.microsoft.com/office/drawing/2014/main" id="{31930744-3D36-4F81-8426-6F129C1A6804}"/>
              </a:ext>
            </a:extLst>
          </p:cNvPr>
          <p:cNvSpPr txBox="1"/>
          <p:nvPr/>
        </p:nvSpPr>
        <p:spPr bwMode="gray">
          <a:xfrm>
            <a:off x="1656793" y="1926336"/>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p:cNvGrpSpPr/>
          <p:nvPr/>
        </p:nvGrpSpPr>
        <p:grpSpPr bwMode="gray">
          <a:xfrm>
            <a:off x="2316920" y="2213816"/>
            <a:ext cx="407073" cy="362192"/>
            <a:chOff x="2428036" y="2068761"/>
            <a:chExt cx="407073" cy="362192"/>
          </a:xfrm>
        </p:grpSpPr>
        <p:cxnSp>
          <p:nvCxnSpPr>
            <p:cNvPr id="58" name="直接连接符 57">
              <a:extLst>
                <a:ext uri="{FF2B5EF4-FFF2-40B4-BE49-F238E27FC236}">
                  <a16:creationId xmlns="" xmlns:a16="http://schemas.microsoft.com/office/drawing/2014/main" id="{927AD331-23D3-4BE6-8DF7-31B7006A5D7F}"/>
                </a:ext>
              </a:extLst>
            </p:cNvPr>
            <p:cNvCxnSpPr>
              <a:cxnSpLocks/>
            </p:cNvCxnSpPr>
            <p:nvPr/>
          </p:nvCxnSpPr>
          <p:spPr bwMode="gray">
            <a:xfrm>
              <a:off x="2631572" y="2068761"/>
              <a:ext cx="0" cy="362192"/>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a:extLst>
                <a:ext uri="{FF2B5EF4-FFF2-40B4-BE49-F238E27FC236}">
                  <a16:creationId xmlns="" xmlns:a16="http://schemas.microsoft.com/office/drawing/2014/main" id="{927AD331-23D3-4BE6-8DF7-31B7006A5D7F}"/>
                </a:ext>
              </a:extLst>
            </p:cNvPr>
            <p:cNvCxnSpPr>
              <a:cxnSpLocks/>
            </p:cNvCxnSpPr>
            <p:nvPr/>
          </p:nvCxnSpPr>
          <p:spPr bwMode="gray">
            <a:xfrm rot="10800000" flipH="1">
              <a:off x="2428036" y="2077349"/>
              <a:ext cx="407073"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sp>
        <p:nvSpPr>
          <p:cNvPr id="27" name="Freeform 67"/>
          <p:cNvSpPr/>
          <p:nvPr/>
        </p:nvSpPr>
        <p:spPr bwMode="gray">
          <a:xfrm rot="20093808">
            <a:off x="5150825" y="2416112"/>
            <a:ext cx="1111900" cy="894029"/>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486341" y="3983085"/>
            <a:ext cx="527350" cy="431467"/>
          </a:xfrm>
          <a:prstGeom prst="rect">
            <a:avLst/>
          </a:prstGeom>
          <a:noFill/>
        </p:spPr>
      </p:pic>
      <p:sp>
        <p:nvSpPr>
          <p:cNvPr id="60" name="矩形 59">
            <a:extLst>
              <a:ext uri="{FF2B5EF4-FFF2-40B4-BE49-F238E27FC236}">
                <a16:creationId xmlns="" xmlns:a16="http://schemas.microsoft.com/office/drawing/2014/main" id="{63EC1A45-DE44-4732-A300-8A63DEFB1977}"/>
              </a:ext>
            </a:extLst>
          </p:cNvPr>
          <p:cNvSpPr/>
          <p:nvPr/>
        </p:nvSpPr>
        <p:spPr bwMode="gray">
          <a:xfrm>
            <a:off x="4373690" y="3949410"/>
            <a:ext cx="1367466" cy="1030337"/>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Box 120">
            <a:extLst>
              <a:ext uri="{FF2B5EF4-FFF2-40B4-BE49-F238E27FC236}">
                <a16:creationId xmlns="" xmlns:a16="http://schemas.microsoft.com/office/drawing/2014/main" id="{020D7A1D-EFAD-4C8C-B9DE-D0FAD269B77A}"/>
              </a:ext>
            </a:extLst>
          </p:cNvPr>
          <p:cNvSpPr txBox="1"/>
          <p:nvPr/>
        </p:nvSpPr>
        <p:spPr bwMode="gray">
          <a:xfrm>
            <a:off x="3636709" y="407515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Box 120">
            <a:extLst>
              <a:ext uri="{FF2B5EF4-FFF2-40B4-BE49-F238E27FC236}">
                <a16:creationId xmlns="" xmlns:a16="http://schemas.microsoft.com/office/drawing/2014/main" id="{020D7A1D-EFAD-4C8C-B9DE-D0FAD269B77A}"/>
              </a:ext>
            </a:extLst>
          </p:cNvPr>
          <p:cNvSpPr txBox="1"/>
          <p:nvPr/>
        </p:nvSpPr>
        <p:spPr bwMode="gray">
          <a:xfrm>
            <a:off x="5012156" y="4044392"/>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120">
            <a:extLst>
              <a:ext uri="{FF2B5EF4-FFF2-40B4-BE49-F238E27FC236}">
                <a16:creationId xmlns="" xmlns:a16="http://schemas.microsoft.com/office/drawing/2014/main" id="{31930744-3D36-4F81-8426-6F129C1A6804}"/>
              </a:ext>
            </a:extLst>
          </p:cNvPr>
          <p:cNvSpPr txBox="1"/>
          <p:nvPr/>
        </p:nvSpPr>
        <p:spPr bwMode="gray">
          <a:xfrm>
            <a:off x="4119595" y="4671971"/>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连接符 63">
            <a:extLst>
              <a:ext uri="{FF2B5EF4-FFF2-40B4-BE49-F238E27FC236}">
                <a16:creationId xmlns="" xmlns:a16="http://schemas.microsoft.com/office/drawing/2014/main" id="{927AD331-23D3-4BE6-8DF7-31B7006A5D7F}"/>
              </a:ext>
            </a:extLst>
          </p:cNvPr>
          <p:cNvCxnSpPr>
            <a:cxnSpLocks/>
          </p:cNvCxnSpPr>
          <p:nvPr/>
        </p:nvCxnSpPr>
        <p:spPr bwMode="gray">
          <a:xfrm flipH="1">
            <a:off x="4484806" y="4660388"/>
            <a:ext cx="762128"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5" name="直接连接符 64">
            <a:extLst>
              <a:ext uri="{FF2B5EF4-FFF2-40B4-BE49-F238E27FC236}">
                <a16:creationId xmlns="" xmlns:a16="http://schemas.microsoft.com/office/drawing/2014/main" id="{927AD331-23D3-4BE6-8DF7-31B7006A5D7F}"/>
              </a:ext>
            </a:extLst>
          </p:cNvPr>
          <p:cNvCxnSpPr>
            <a:cxnSpLocks/>
          </p:cNvCxnSpPr>
          <p:nvPr/>
        </p:nvCxnSpPr>
        <p:spPr bwMode="gray">
          <a:xfrm flipV="1">
            <a:off x="4749646" y="4409873"/>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9403913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mtClean="0">
                <a:sym typeface="Huawei Sans" panose="020C0503030203020204" pitchFamily="34" charset="0"/>
              </a:rPr>
              <a:t>Upon completion of this course, you will be able to:</a:t>
            </a:r>
            <a:endParaRPr lang="en-US" altLang="zh-CN" smtClean="0">
              <a:sym typeface="Huawei Sans" panose="020C0503030203020204" pitchFamily="34" charset="0"/>
            </a:endParaRPr>
          </a:p>
          <a:p>
            <a:pPr lvl="1"/>
            <a:r>
              <a:rPr lang="en-US" smtClean="0">
                <a:sym typeface="Huawei Sans" panose="020C0503030203020204" pitchFamily="34" charset="0"/>
              </a:rPr>
              <a:t>Describe rules for selecting a preferred BGP route.</a:t>
            </a:r>
            <a:endParaRPr lang="en-US" altLang="zh-CN" smtClean="0">
              <a:sym typeface="Huawei Sans" panose="020C0503030203020204" pitchFamily="34" charset="0"/>
            </a:endParaRPr>
          </a:p>
          <a:p>
            <a:pPr lvl="1"/>
            <a:r>
              <a:rPr lang="en-US" smtClean="0">
                <a:sym typeface="Huawei Sans" panose="020C0503030203020204" pitchFamily="34" charset="0"/>
              </a:rPr>
              <a:t>Learn BGP route control.</a:t>
            </a:r>
            <a:endParaRPr lang="en-US" altLang="zh-CN" dirty="0">
              <a:sym typeface="Huawei Sans" panose="020C0503030203020204" pitchFamily="34" charset="0"/>
            </a:endParaRPr>
          </a:p>
        </p:txBody>
      </p:sp>
    </p:spTree>
    <p:extLst>
      <p:ext uri="{BB962C8B-B14F-4D97-AF65-F5344CB8AC3E}">
        <p14:creationId xmlns:p14="http://schemas.microsoft.com/office/powerpoint/2010/main" val="62377157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Preferring a Route Learned from an EBGP Peer (3)</a:t>
            </a:r>
            <a:endParaRPr lang="en-US" altLang="zh-CN" dirty="0">
              <a:sym typeface="Huawei Sans" panose="020C0503030203020204" pitchFamily="34" charset="0"/>
            </a:endParaRPr>
          </a:p>
        </p:txBody>
      </p:sp>
      <p:sp>
        <p:nvSpPr>
          <p:cNvPr id="29" name="文本框 28"/>
          <p:cNvSpPr txBox="1"/>
          <p:nvPr/>
        </p:nvSpPr>
        <p:spPr bwMode="gray">
          <a:xfrm>
            <a:off x="531017" y="2577461"/>
            <a:ext cx="5371180" cy="2861204"/>
          </a:xfrm>
          <a:prstGeom prst="rect">
            <a:avLst/>
          </a:prstGeom>
          <a:solidFill>
            <a:srgbClr val="F4FBFE"/>
          </a:solidFill>
          <a:ln>
            <a:solidFill>
              <a:srgbClr val="99DFF9"/>
            </a:solidFill>
          </a:ln>
        </p:spPr>
        <p:txBody>
          <a:bodyPr wrap="square" rtlCol="0" anchor="ctr">
            <a:spAutoFit/>
          </a:bodyPr>
          <a:lstStyle/>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10.0.45.0/24:</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From: 10.0.1.1 (10.0.1.1)</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 Duration: 00h06m43s  </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10.0.13.1</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Out-Interface: GigabitEthernet0/0/0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10.0.1.1</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information : 0x0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AS-path 500, origin incomplete, MED 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localpref</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valid, internal, pre 255, IGP cost 1,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not preferred for peer type</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占位符 112"/>
          <p:cNvSpPr txBox="1">
            <a:spLocks/>
          </p:cNvSpPr>
          <p:nvPr/>
        </p:nvSpPr>
        <p:spPr bwMode="gray">
          <a:xfrm>
            <a:off x="5909977" y="2914327"/>
            <a:ext cx="5835936" cy="252433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Run the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display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bgp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routing-table 10.0.45.0 24</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command on R3 to check detailed information about BGP routes. The command output is as follows: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61938" lvl="1" indent="0">
              <a:buNone/>
            </a:pP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not preferred for peer type</a:t>
            </a:r>
          </a:p>
          <a:p>
            <a:pPr marL="261938" lvl="1" indent="0">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route is not selected because the peer type is not preferred.</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402878" lvl="1" indent="0">
              <a:buNone/>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505085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2"/>
            <a:ext cx="11306175" cy="5139297"/>
          </a:xfrm>
        </p:spPr>
        <p:txBody>
          <a:bodyPr/>
          <a:lstStyle/>
          <a:p>
            <a:pPr marL="0" indent="0">
              <a:buNone/>
            </a:pPr>
            <a:r>
              <a:rPr lang="en-US" altLang="zh-CN" sz="1400" dirty="0" smtClean="0">
                <a:sym typeface="Huawei Sans" panose="020C0503030203020204" pitchFamily="34" charset="0"/>
              </a:rPr>
              <a:t>When multiple routes to the same destination network segment exist, BGP selects routes in the following sequence:</a:t>
            </a:r>
          </a:p>
          <a:p>
            <a:pPr marL="403039" lvl="1" indent="0">
              <a:buNone/>
            </a:pPr>
            <a:r>
              <a:rPr lang="en-US" altLang="zh-CN" sz="1200" dirty="0" smtClean="0">
                <a:sym typeface="Huawei Sans" panose="020C0503030203020204" pitchFamily="34" charset="0"/>
              </a:rPr>
              <a:t>Discards the route whose next hop is unreachable.</a:t>
            </a:r>
          </a:p>
          <a:p>
            <a:pPr lvl="1">
              <a:buFont typeface="+mj-lt"/>
              <a:buAutoNum type="arabicPeriod"/>
            </a:pPr>
            <a:r>
              <a:rPr lang="en-US" altLang="zh-CN" sz="1200" dirty="0" smtClean="0">
                <a:sym typeface="Huawei Sans" panose="020C0503030203020204" pitchFamily="34" charset="0"/>
              </a:rPr>
              <a:t>Prefers the route with the largest Preferred-Value attribute value.</a:t>
            </a:r>
          </a:p>
          <a:p>
            <a:pPr lvl="1">
              <a:buFont typeface="+mj-lt"/>
              <a:buAutoNum type="arabicPeriod"/>
            </a:pPr>
            <a:r>
              <a:rPr lang="en-US" altLang="zh-CN" sz="1200" dirty="0">
                <a:sym typeface="Huawei Sans" panose="020C0503030203020204" pitchFamily="34" charset="0"/>
              </a:rPr>
              <a:t>Prefers the route with the largest </a:t>
            </a:r>
            <a:r>
              <a:rPr lang="en-US" altLang="zh-CN" sz="1200" dirty="0" err="1">
                <a:sym typeface="Huawei Sans" panose="020C0503030203020204" pitchFamily="34" charset="0"/>
              </a:rPr>
              <a:t>Local_Preference</a:t>
            </a:r>
            <a:r>
              <a:rPr lang="en-US" altLang="zh-CN" sz="1200" dirty="0">
                <a:sym typeface="Huawei Sans" panose="020C0503030203020204" pitchFamily="34" charset="0"/>
              </a:rPr>
              <a:t> value.</a:t>
            </a:r>
          </a:p>
          <a:p>
            <a:pPr lvl="1">
              <a:buFont typeface="+mj-lt"/>
              <a:buAutoNum type="arabicPeriod"/>
            </a:pPr>
            <a:r>
              <a:rPr lang="en-US" altLang="zh-CN" sz="1200" dirty="0">
                <a:sym typeface="Huawei Sans" panose="020C0503030203020204" pitchFamily="34" charset="0"/>
              </a:rPr>
              <a:t>Prefers the locally originated BGP route, which takes precedence over the route learned from a peer. The locally summarized route, automatically summarized route, route learned by using the network command, route learned by using the import-route command, and route learned from a peer are in descending order of priority.</a:t>
            </a:r>
          </a:p>
          <a:p>
            <a:pPr lvl="1">
              <a:buFont typeface="+mj-lt"/>
              <a:buAutoNum type="arabicPeriod"/>
            </a:pPr>
            <a:r>
              <a:rPr lang="en-US" altLang="zh-CN" sz="1200" dirty="0">
                <a:sym typeface="Huawei Sans" panose="020C0503030203020204" pitchFamily="34" charset="0"/>
              </a:rPr>
              <a:t>Prefers the route with the shortest </a:t>
            </a:r>
            <a:r>
              <a:rPr lang="en-US" altLang="zh-CN" sz="1200" dirty="0" err="1">
                <a:sym typeface="Huawei Sans" panose="020C0503030203020204" pitchFamily="34" charset="0"/>
              </a:rPr>
              <a:t>AS_Path</a:t>
            </a:r>
            <a:r>
              <a:rPr lang="en-US" altLang="zh-CN" sz="1200" dirty="0">
                <a:sym typeface="Huawei Sans" panose="020C0503030203020204" pitchFamily="34" charset="0"/>
              </a:rPr>
              <a:t>.</a:t>
            </a:r>
          </a:p>
          <a:p>
            <a:pPr lvl="1">
              <a:buFont typeface="+mj-lt"/>
              <a:buAutoNum type="arabicPeriod"/>
            </a:pPr>
            <a:r>
              <a:rPr lang="en-US" altLang="zh-CN" sz="1200" dirty="0">
                <a:sym typeface="Huawei Sans" panose="020C0503030203020204" pitchFamily="34" charset="0"/>
              </a:rPr>
              <a:t>Prefers the route with the shortest </a:t>
            </a:r>
            <a:r>
              <a:rPr lang="en-US" altLang="zh-CN" sz="1200" dirty="0" err="1">
                <a:sym typeface="Huawei Sans" panose="020C0503030203020204" pitchFamily="34" charset="0"/>
              </a:rPr>
              <a:t>AS_Path</a:t>
            </a:r>
            <a:r>
              <a:rPr lang="en-US" altLang="zh-CN" sz="1200" dirty="0">
                <a:sym typeface="Huawei Sans" panose="020C0503030203020204" pitchFamily="34" charset="0"/>
              </a:rPr>
              <a:t>. The routes with Origin attributes of IGP, EGP, and Incomplete are in descending order of priority.</a:t>
            </a:r>
          </a:p>
          <a:p>
            <a:pPr lvl="1">
              <a:buFont typeface="+mj-lt"/>
              <a:buAutoNum type="arabicPeriod"/>
            </a:pPr>
            <a:r>
              <a:rPr lang="en-US" altLang="zh-CN" sz="1200" dirty="0">
                <a:sym typeface="Huawei Sans" panose="020C0503030203020204" pitchFamily="34" charset="0"/>
              </a:rPr>
              <a:t>Prefers the route with the lowest MED.</a:t>
            </a:r>
          </a:p>
          <a:p>
            <a:pPr lvl="1">
              <a:buFont typeface="+mj-lt"/>
              <a:buAutoNum type="arabicPeriod"/>
            </a:pPr>
            <a:r>
              <a:rPr lang="en-US" altLang="zh-CN" sz="1200" dirty="0">
                <a:sym typeface="Huawei Sans" panose="020C0503030203020204" pitchFamily="34" charset="0"/>
              </a:rPr>
              <a:t>Prefers routes learned from EBGP peers to routes learned from IBGP peers.</a:t>
            </a:r>
          </a:p>
          <a:p>
            <a:pPr lvl="1">
              <a:buFont typeface="+mj-lt"/>
              <a:buAutoNum type="arabicPeriod"/>
            </a:pPr>
            <a:r>
              <a:rPr lang="en-US" altLang="zh-CN" sz="1200" b="1" dirty="0">
                <a:solidFill>
                  <a:srgbClr val="EC7061"/>
                </a:solidFill>
                <a:sym typeface="Huawei Sans" panose="020C0503030203020204" pitchFamily="34" charset="0"/>
              </a:rPr>
              <a:t>Prefers the route with the smallest IGP metric to the next hop.</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Cluster_List</a:t>
            </a:r>
            <a:r>
              <a:rPr lang="en-US" altLang="zh-CN" sz="1200" dirty="0" smtClean="0">
                <a:sym typeface="Huawei Sans" panose="020C0503030203020204" pitchFamily="34" charset="0"/>
              </a:rPr>
              <a:t> length.</a:t>
            </a:r>
          </a:p>
          <a:p>
            <a:pPr lvl="1">
              <a:buFont typeface="+mj-lt"/>
              <a:buAutoNum type="arabicPeriod"/>
            </a:pPr>
            <a:r>
              <a:rPr lang="en-US" altLang="zh-CN" sz="1200" dirty="0" smtClean="0">
                <a:sym typeface="Huawei Sans" panose="020C0503030203020204" pitchFamily="34" charset="0"/>
              </a:rPr>
              <a:t>Prefers the route advertised by the device with the smallest router ID (</a:t>
            </a:r>
            <a:r>
              <a:rPr lang="en-US" altLang="zh-CN" sz="1200" dirty="0" err="1" smtClean="0">
                <a:sym typeface="Huawei Sans" panose="020C0503030203020204" pitchFamily="34" charset="0"/>
              </a:rPr>
              <a:t>Originator_ID</a:t>
            </a:r>
            <a:r>
              <a:rPr lang="en-US" altLang="zh-CN" sz="1200" dirty="0" smtClean="0">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learned from the peer with the smallest IP address.</a:t>
            </a:r>
          </a:p>
          <a:p>
            <a:endParaRPr lang="zh-CN" altLang="en-US" sz="1400" dirty="0"/>
          </a:p>
        </p:txBody>
      </p:sp>
      <p:sp>
        <p:nvSpPr>
          <p:cNvPr id="2" name="标题 1"/>
          <p:cNvSpPr>
            <a:spLocks noGrp="1"/>
          </p:cNvSpPr>
          <p:nvPr>
            <p:ph type="title"/>
          </p:nvPr>
        </p:nvSpPr>
        <p:spPr/>
        <p:txBody>
          <a:bodyPr/>
          <a:lstStyle/>
          <a:p>
            <a:r>
              <a:rPr lang="en-US" smtClean="0">
                <a:sym typeface="Huawei Sans" panose="020C0503030203020204" pitchFamily="34" charset="0"/>
              </a:rPr>
              <a:t>Rules for Selecting a Preferred BGP Route</a:t>
            </a:r>
            <a:endParaRPr lang="en-US" dirty="0">
              <a:sym typeface="Huawei Sans" panose="020C0503030203020204" pitchFamily="34" charset="0"/>
            </a:endParaRPr>
          </a:p>
        </p:txBody>
      </p:sp>
    </p:spTree>
    <p:extLst>
      <p:ext uri="{BB962C8B-B14F-4D97-AF65-F5344CB8AC3E}">
        <p14:creationId xmlns:p14="http://schemas.microsoft.com/office/powerpoint/2010/main" val="100972467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IGP Cost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531017" y="2022904"/>
            <a:ext cx="5371180" cy="3970318"/>
          </a:xfrm>
          <a:prstGeom prst="rect">
            <a:avLst/>
          </a:prstGeom>
          <a:solidFill>
            <a:srgbClr val="F4FBFE"/>
          </a:solidFill>
          <a:ln>
            <a:solidFill>
              <a:srgbClr val="99DFF9"/>
            </a:solidFill>
          </a:ln>
        </p:spPr>
        <p:txBody>
          <a:bodyPr wrap="square" rtlCol="0" anchor="ctr">
            <a:spAutoFit/>
          </a:bodyPr>
          <a:lstStyle/>
          <a:p>
            <a:pPr>
              <a:lnSpc>
                <a:spcPct val="150000"/>
              </a:lnSpc>
            </a:pP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local router ID : 10.0.1.1</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Local AS number : 200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Paths:   2 available, 1 best, 1 select</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10.0.45.0/24:</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From: 10.0.3.3 (10.0.3.3)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 Duration: 00h22m35s  </a:t>
            </a:r>
          </a:p>
          <a:p>
            <a:pPr>
              <a:lnSpc>
                <a:spcPct val="15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Relay IP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10.0.13.3</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Out-Interface: GigabitEthernet0/0/1</a:t>
            </a:r>
          </a:p>
          <a:p>
            <a:pPr>
              <a:lnSpc>
                <a:spcPct val="150000"/>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10.0.3.3</a:t>
            </a:r>
            <a:endParaRPr lang="en-US" altLang="zh-CN" sz="12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information : 0x0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AS-path 300, origin incomplete, MED 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localpref</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valid, internal, best, select, active, pre 255,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IGP cost 1</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占位符 112"/>
          <p:cNvSpPr txBox="1">
            <a:spLocks/>
          </p:cNvSpPr>
          <p:nvPr/>
        </p:nvSpPr>
        <p:spPr bwMode="gray">
          <a:xfrm>
            <a:off x="6093620" y="2466039"/>
            <a:ext cx="5647707" cy="722115"/>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IGP cost is displayed in the detailed BGP route information. The IGP cost is the cost of the route to the original next hop in the local IP routing table.</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6093620" y="3732015"/>
            <a:ext cx="5550907" cy="614977"/>
          </a:xfrm>
          <a:prstGeom prst="rect">
            <a:avLst/>
          </a:prstGeom>
          <a:solidFill>
            <a:srgbClr val="F4FBFE"/>
          </a:solidFill>
          <a:ln>
            <a:solidFill>
              <a:srgbClr val="99DFF9"/>
            </a:solidFill>
          </a:ln>
        </p:spPr>
        <p:txBody>
          <a:bodyPr wrap="square" rtlCol="0" anchor="ctr">
            <a:spAutoFit/>
          </a:bodyPr>
          <a:lstStyle/>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Destination/Mask    Proto   Pre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Cost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Interface</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10.0.3.3/32              OSPF    10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10.0.13.3       GigabitEthernet0/0/1</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 name="矩形 3"/>
          <p:cNvSpPr/>
          <p:nvPr/>
        </p:nvSpPr>
        <p:spPr bwMode="gray">
          <a:xfrm>
            <a:off x="6093620" y="4547362"/>
            <a:ext cx="5652293" cy="1126462"/>
          </a:xfrm>
          <a:prstGeom prst="rect">
            <a:avLst/>
          </a:prstGeom>
        </p:spPr>
        <p:txBody>
          <a:bodyPr wrap="square">
            <a:spAutoFit/>
          </a:bodyPr>
          <a:lstStyle/>
          <a:p>
            <a:pPr marL="261938" indent="-261938" defTabSz="914034">
              <a:lnSpc>
                <a:spcPct val="140000"/>
              </a:lnSpc>
              <a:spcBef>
                <a:spcPts val="792"/>
              </a:spcBef>
              <a:buFont typeface="Arial" panose="020B0604020202020204" pitchFamily="34" charset="0"/>
              <a:buChar cha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If the preceding seven rules cannot determine the optimal BGP route, the IGP cost of the next hop is compared.</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9773923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Preferring </a:t>
            </a:r>
            <a:r>
              <a:rPr lang="en-US" altLang="zh-CN" smtClean="0">
                <a:sym typeface="Huawei Sans" panose="020C0503030203020204" pitchFamily="34" charset="0"/>
              </a:rPr>
              <a:t>the</a:t>
            </a:r>
            <a:r>
              <a:rPr lang="en-US" smtClean="0">
                <a:sym typeface="Huawei Sans" panose="020C0503030203020204" pitchFamily="34" charset="0"/>
              </a:rPr>
              <a:t> Route with the Smallest IGP Cost (1)</a:t>
            </a:r>
            <a:endParaRPr lang="en-US" altLang="zh-CN" dirty="0">
              <a:sym typeface="Huawei Sans" panose="020C0503030203020204" pitchFamily="34" charset="0"/>
            </a:endParaRPr>
          </a:p>
        </p:txBody>
      </p:sp>
      <p:sp>
        <p:nvSpPr>
          <p:cNvPr id="3" name="圆角矩形 2"/>
          <p:cNvSpPr/>
          <p:nvPr/>
        </p:nvSpPr>
        <p:spPr bwMode="gray">
          <a:xfrm>
            <a:off x="2842531" y="2769299"/>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717096" y="4614687"/>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8221125" y="4676592"/>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7604445" y="4581012"/>
            <a:ext cx="1367466" cy="102672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5246547" y="3510523"/>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2756398" y="2461642"/>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315924" y="3088412"/>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931785" y="3088412"/>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3"/>
          </p:cNvCxnSpPr>
          <p:nvPr/>
        </p:nvCxnSpPr>
        <p:spPr bwMode="gray">
          <a:xfrm flipH="1">
            <a:off x="3459135" y="3304146"/>
            <a:ext cx="1871269"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4985187" y="2803193"/>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bwMode="gray">
          <a:xfrm>
            <a:off x="2176145" y="2427157"/>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715560" y="3088412"/>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9" idx="3"/>
            <a:endCxn id="14" idx="1"/>
          </p:cNvCxnSpPr>
          <p:nvPr/>
        </p:nvCxnSpPr>
        <p:spPr bwMode="gray">
          <a:xfrm>
            <a:off x="5843274" y="3304146"/>
            <a:ext cx="1872287" cy="0"/>
          </a:xfrm>
          <a:prstGeom prst="line">
            <a:avLst/>
          </a:prstGeom>
          <a:noFill/>
          <a:ln w="19050" cap="flat" cmpd="sng" algn="ctr">
            <a:solidFill>
              <a:schemeClr val="bg1">
                <a:lumMod val="50000"/>
              </a:schemeClr>
            </a:solidFill>
            <a:prstDash val="solid"/>
          </a:ln>
          <a:effectLst/>
        </p:spPr>
      </p:cxn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931850" y="4642491"/>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2182174" y="4723023"/>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63EC1A45-DE44-4732-A300-8A63DEFB1977}"/>
              </a:ext>
            </a:extLst>
          </p:cNvPr>
          <p:cNvSpPr/>
          <p:nvPr/>
        </p:nvSpPr>
        <p:spPr bwMode="gray">
          <a:xfrm>
            <a:off x="2165832" y="4608816"/>
            <a:ext cx="1367466" cy="102672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 xmlns:a16="http://schemas.microsoft.com/office/drawing/2014/main" id="{94275FFE-3BE6-4C12-8737-FDFE3456C4A2}"/>
              </a:ext>
            </a:extLst>
          </p:cNvPr>
          <p:cNvCxnSpPr>
            <a:stCxn id="10" idx="2"/>
            <a:endCxn id="16" idx="0"/>
          </p:cNvCxnSpPr>
          <p:nvPr/>
        </p:nvCxnSpPr>
        <p:spPr bwMode="gray">
          <a:xfrm>
            <a:off x="3195461" y="3519880"/>
            <a:ext cx="65" cy="1122611"/>
          </a:xfrm>
          <a:prstGeom prst="line">
            <a:avLst/>
          </a:prstGeom>
          <a:noFill/>
          <a:ln w="19050" cap="flat" cmpd="sng" algn="ctr">
            <a:solidFill>
              <a:schemeClr val="bg1">
                <a:lumMod val="50000"/>
              </a:schemeClr>
            </a:solidFill>
            <a:prstDash val="solid"/>
          </a:ln>
          <a:effectLst/>
        </p:spPr>
      </p:cxnSp>
      <p:cxnSp>
        <p:nvCxnSpPr>
          <p:cNvPr id="22" name="直接连接符 21">
            <a:extLst>
              <a:ext uri="{FF2B5EF4-FFF2-40B4-BE49-F238E27FC236}">
                <a16:creationId xmlns="" xmlns:a16="http://schemas.microsoft.com/office/drawing/2014/main" id="{94275FFE-3BE6-4C12-8737-FDFE3456C4A2}"/>
              </a:ext>
            </a:extLst>
          </p:cNvPr>
          <p:cNvCxnSpPr>
            <a:stCxn id="14" idx="2"/>
            <a:endCxn id="4" idx="0"/>
          </p:cNvCxnSpPr>
          <p:nvPr/>
        </p:nvCxnSpPr>
        <p:spPr bwMode="gray">
          <a:xfrm>
            <a:off x="7979236" y="3519880"/>
            <a:ext cx="1535" cy="109480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2595558" y="2803193"/>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7717096" y="2803193"/>
            <a:ext cx="525813"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3104462" y="470676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6867463" y="470676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p:cNvCxnSpPr/>
          <p:nvPr/>
        </p:nvCxnSpPr>
        <p:spPr bwMode="gray">
          <a:xfrm flipH="1">
            <a:off x="4094628" y="3395971"/>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2" name="直接连接符 31"/>
          <p:cNvCxnSpPr/>
          <p:nvPr/>
        </p:nvCxnSpPr>
        <p:spPr bwMode="gray">
          <a:xfrm flipH="1">
            <a:off x="6592245" y="3395971"/>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33" name="直接连接符 32"/>
          <p:cNvCxnSpPr/>
          <p:nvPr/>
        </p:nvCxnSpPr>
        <p:spPr bwMode="gray">
          <a:xfrm flipH="1">
            <a:off x="3381741" y="3767591"/>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4" name="直接连接符 33"/>
          <p:cNvCxnSpPr/>
          <p:nvPr/>
        </p:nvCxnSpPr>
        <p:spPr bwMode="gray">
          <a:xfrm flipH="1">
            <a:off x="7767319" y="3767591"/>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7" name="直接箭头连接符 36"/>
          <p:cNvCxnSpPr>
            <a:stCxn id="38" idx="0"/>
            <a:endCxn id="9" idx="1"/>
          </p:cNvCxnSpPr>
          <p:nvPr/>
        </p:nvCxnSpPr>
        <p:spPr bwMode="gray">
          <a:xfrm flipV="1">
            <a:off x="5024526" y="3304146"/>
            <a:ext cx="291398" cy="775571"/>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38" name="圆角矩形 37"/>
          <p:cNvSpPr/>
          <p:nvPr/>
        </p:nvSpPr>
        <p:spPr bwMode="gray">
          <a:xfrm>
            <a:off x="4015675" y="4079717"/>
            <a:ext cx="2017702" cy="667070"/>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ts val="2200"/>
              </a:lnSpc>
              <a:spcBef>
                <a:spcPts val="0"/>
              </a:spcBef>
              <a:spcAft>
                <a:spcPts val="0"/>
              </a:spcAft>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Change the OSPF cost of the interface to 10</a:t>
            </a:r>
            <a:endPar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p:nvPr/>
        </p:nvCxnSpPr>
        <p:spPr bwMode="gray">
          <a:xfrm flipH="1">
            <a:off x="2161436" y="2087276"/>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6" name="文本框 45"/>
          <p:cNvSpPr txBox="1"/>
          <p:nvPr/>
        </p:nvSpPr>
        <p:spPr bwMode="gray">
          <a:xfrm>
            <a:off x="2606395" y="1933388"/>
            <a:ext cx="1175323" cy="307777"/>
          </a:xfrm>
          <a:prstGeom prst="rect">
            <a:avLst/>
          </a:prstGeom>
          <a:noFill/>
        </p:spPr>
        <p:txBody>
          <a:bodyPr wrap="non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50" name="TextBox 120">
            <a:extLst>
              <a:ext uri="{FF2B5EF4-FFF2-40B4-BE49-F238E27FC236}">
                <a16:creationId xmlns="" xmlns:a16="http://schemas.microsoft.com/office/drawing/2014/main" id="{31930744-3D36-4F81-8426-6F129C1A6804}"/>
              </a:ext>
            </a:extLst>
          </p:cNvPr>
          <p:cNvSpPr txBox="1"/>
          <p:nvPr/>
        </p:nvSpPr>
        <p:spPr bwMode="gray">
          <a:xfrm>
            <a:off x="4834138" y="5299957"/>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a:extLst>
              <a:ext uri="{FF2B5EF4-FFF2-40B4-BE49-F238E27FC236}">
                <a16:creationId xmlns="" xmlns:a16="http://schemas.microsoft.com/office/drawing/2014/main" id="{927AD331-23D3-4BE6-8DF7-31B7006A5D7F}"/>
              </a:ext>
            </a:extLst>
          </p:cNvPr>
          <p:cNvCxnSpPr>
            <a:cxnSpLocks/>
          </p:cNvCxnSpPr>
          <p:nvPr/>
        </p:nvCxnSpPr>
        <p:spPr bwMode="gray">
          <a:xfrm flipV="1">
            <a:off x="3195590" y="5064120"/>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2" name="直接连接符 51">
            <a:extLst>
              <a:ext uri="{FF2B5EF4-FFF2-40B4-BE49-F238E27FC236}">
                <a16:creationId xmlns="" xmlns:a16="http://schemas.microsoft.com/office/drawing/2014/main" id="{927AD331-23D3-4BE6-8DF7-31B7006A5D7F}"/>
              </a:ext>
            </a:extLst>
          </p:cNvPr>
          <p:cNvCxnSpPr>
            <a:cxnSpLocks/>
          </p:cNvCxnSpPr>
          <p:nvPr/>
        </p:nvCxnSpPr>
        <p:spPr bwMode="gray">
          <a:xfrm flipH="1">
            <a:off x="2931850" y="5288374"/>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3" name="直接连接符 52">
            <a:extLst>
              <a:ext uri="{FF2B5EF4-FFF2-40B4-BE49-F238E27FC236}">
                <a16:creationId xmlns="" xmlns:a16="http://schemas.microsoft.com/office/drawing/2014/main" id="{927AD331-23D3-4BE6-8DF7-31B7006A5D7F}"/>
              </a:ext>
            </a:extLst>
          </p:cNvPr>
          <p:cNvCxnSpPr>
            <a:cxnSpLocks/>
          </p:cNvCxnSpPr>
          <p:nvPr/>
        </p:nvCxnSpPr>
        <p:spPr bwMode="gray">
          <a:xfrm flipV="1">
            <a:off x="7987580" y="5037859"/>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55561455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Preferring the Route with the Smallest IGP Cost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bwMode="gray">
          <a:xfrm>
            <a:off x="2678364" y="3163801"/>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552929" y="5009189"/>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8056958" y="5071094"/>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7440278" y="4975515"/>
            <a:ext cx="1367466" cy="91728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5082380" y="3905024"/>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2592231" y="2856144"/>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151757" y="3482914"/>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67618" y="3482914"/>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3"/>
          </p:cNvCxnSpPr>
          <p:nvPr/>
        </p:nvCxnSpPr>
        <p:spPr bwMode="gray">
          <a:xfrm flipH="1">
            <a:off x="3294968" y="3698648"/>
            <a:ext cx="1871269"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4821020" y="3197695"/>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bwMode="gray">
          <a:xfrm>
            <a:off x="2011979" y="2821659"/>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551393" y="3482914"/>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9" idx="3"/>
            <a:endCxn id="14" idx="1"/>
          </p:cNvCxnSpPr>
          <p:nvPr/>
        </p:nvCxnSpPr>
        <p:spPr bwMode="gray">
          <a:xfrm>
            <a:off x="5679107" y="3698648"/>
            <a:ext cx="1872287" cy="0"/>
          </a:xfrm>
          <a:prstGeom prst="line">
            <a:avLst/>
          </a:prstGeom>
          <a:noFill/>
          <a:ln w="19050" cap="flat" cmpd="sng" algn="ctr">
            <a:solidFill>
              <a:schemeClr val="bg1">
                <a:lumMod val="50000"/>
              </a:schemeClr>
            </a:solidFill>
            <a:prstDash val="solid"/>
          </a:ln>
          <a:effectLst/>
        </p:spPr>
      </p:cxn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67683" y="5036993"/>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2018007" y="5117525"/>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63EC1A45-DE44-4732-A300-8A63DEFB1977}"/>
              </a:ext>
            </a:extLst>
          </p:cNvPr>
          <p:cNvSpPr/>
          <p:nvPr/>
        </p:nvSpPr>
        <p:spPr bwMode="gray">
          <a:xfrm>
            <a:off x="2011977" y="5003319"/>
            <a:ext cx="1367466" cy="91728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 xmlns:a16="http://schemas.microsoft.com/office/drawing/2014/main" id="{94275FFE-3BE6-4C12-8737-FDFE3456C4A2}"/>
              </a:ext>
            </a:extLst>
          </p:cNvPr>
          <p:cNvCxnSpPr>
            <a:stCxn id="10" idx="2"/>
            <a:endCxn id="16" idx="0"/>
          </p:cNvCxnSpPr>
          <p:nvPr/>
        </p:nvCxnSpPr>
        <p:spPr bwMode="gray">
          <a:xfrm>
            <a:off x="3031294" y="3914382"/>
            <a:ext cx="65" cy="1122611"/>
          </a:xfrm>
          <a:prstGeom prst="line">
            <a:avLst/>
          </a:prstGeom>
          <a:noFill/>
          <a:ln w="19050" cap="flat" cmpd="sng" algn="ctr">
            <a:solidFill>
              <a:schemeClr val="bg1">
                <a:lumMod val="50000"/>
              </a:schemeClr>
            </a:solidFill>
            <a:prstDash val="solid"/>
          </a:ln>
          <a:effectLst/>
        </p:spPr>
      </p:cxnSp>
      <p:cxnSp>
        <p:nvCxnSpPr>
          <p:cNvPr id="22" name="直接连接符 21">
            <a:extLst>
              <a:ext uri="{FF2B5EF4-FFF2-40B4-BE49-F238E27FC236}">
                <a16:creationId xmlns="" xmlns:a16="http://schemas.microsoft.com/office/drawing/2014/main" id="{94275FFE-3BE6-4C12-8737-FDFE3456C4A2}"/>
              </a:ext>
            </a:extLst>
          </p:cNvPr>
          <p:cNvCxnSpPr>
            <a:stCxn id="14" idx="2"/>
            <a:endCxn id="4" idx="0"/>
          </p:cNvCxnSpPr>
          <p:nvPr/>
        </p:nvCxnSpPr>
        <p:spPr bwMode="gray">
          <a:xfrm>
            <a:off x="7815069" y="3914382"/>
            <a:ext cx="1535" cy="109480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2431391" y="3197695"/>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7551393" y="3197695"/>
            <a:ext cx="528885"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2940296" y="5101262"/>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6703297" y="5101262"/>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p:cNvCxnSpPr/>
          <p:nvPr/>
        </p:nvCxnSpPr>
        <p:spPr bwMode="gray">
          <a:xfrm flipH="1">
            <a:off x="3930462" y="3790473"/>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2" name="直接连接符 31"/>
          <p:cNvCxnSpPr/>
          <p:nvPr/>
        </p:nvCxnSpPr>
        <p:spPr bwMode="gray">
          <a:xfrm flipH="1">
            <a:off x="6428078" y="3790473"/>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33" name="直接连接符 32"/>
          <p:cNvCxnSpPr/>
          <p:nvPr/>
        </p:nvCxnSpPr>
        <p:spPr bwMode="gray">
          <a:xfrm flipH="1">
            <a:off x="3217574" y="4162093"/>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4" name="直接连接符 33"/>
          <p:cNvCxnSpPr/>
          <p:nvPr/>
        </p:nvCxnSpPr>
        <p:spPr bwMode="gray">
          <a:xfrm flipH="1">
            <a:off x="7603152" y="4162093"/>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9" name="矩形 38"/>
          <p:cNvSpPr/>
          <p:nvPr/>
        </p:nvSpPr>
        <p:spPr bwMode="gray">
          <a:xfrm>
            <a:off x="3843463" y="1387711"/>
            <a:ext cx="5291324" cy="1015266"/>
          </a:xfrm>
          <a:prstGeom prst="rect">
            <a:avLst/>
          </a:prstGeom>
          <a:solidFill>
            <a:srgbClr val="F4FBFE"/>
          </a:solidFill>
          <a:ln>
            <a:solidFill>
              <a:srgbClr val="99DFF9"/>
            </a:solidFill>
          </a:ln>
        </p:spPr>
        <p:txBody>
          <a:bodyPr wrap="square">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Total Number of Routes: 2</a:t>
            </a: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Path/</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200" dirty="0" smtClean="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 *&gt;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  10.0.45.0/24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10.0.3.3</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          100        0      300?</a:t>
            </a:r>
          </a:p>
          <a:p>
            <a:r>
              <a:rPr lang="en-US" sz="1200" dirty="0" smtClean="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10.0.2.2</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          100        0      100?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67"/>
          <p:cNvSpPr/>
          <p:nvPr/>
        </p:nvSpPr>
        <p:spPr bwMode="gray">
          <a:xfrm rot="15896435">
            <a:off x="5015930" y="2635591"/>
            <a:ext cx="941020" cy="685601"/>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连接符 42"/>
          <p:cNvCxnSpPr/>
          <p:nvPr/>
        </p:nvCxnSpPr>
        <p:spPr bwMode="gray">
          <a:xfrm flipH="1">
            <a:off x="2012413" y="2496682"/>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4" name="文本框 43"/>
          <p:cNvSpPr txBox="1"/>
          <p:nvPr/>
        </p:nvSpPr>
        <p:spPr bwMode="gray">
          <a:xfrm>
            <a:off x="2457372" y="2342794"/>
            <a:ext cx="1175323" cy="307777"/>
          </a:xfrm>
          <a:prstGeom prst="rect">
            <a:avLst/>
          </a:prstGeom>
          <a:noFill/>
        </p:spPr>
        <p:txBody>
          <a:bodyPr wrap="non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45" name="圆角矩形 44"/>
          <p:cNvSpPr/>
          <p:nvPr/>
        </p:nvSpPr>
        <p:spPr bwMode="gray">
          <a:xfrm>
            <a:off x="6037943" y="2503659"/>
            <a:ext cx="5649913" cy="923602"/>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ts val="2200"/>
              </a:lnSpc>
              <a:spcBef>
                <a:spcPts val="0"/>
              </a:spcBef>
              <a:spcAft>
                <a:spcPts val="0"/>
              </a:spcAft>
            </a:pPr>
            <a:r>
              <a:rPr lang="en-US" sz="13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On R1, the IGP cost to 10.0.3.3 is 1 (default value), and the IGP cost to 10.0.2.2 is 10.</a:t>
            </a:r>
          </a:p>
          <a:p>
            <a:pPr fontAlgn="auto">
              <a:lnSpc>
                <a:spcPts val="2200"/>
              </a:lnSpc>
              <a:spcBef>
                <a:spcPts val="0"/>
              </a:spcBef>
              <a:spcAft>
                <a:spcPts val="0"/>
              </a:spcAft>
            </a:pPr>
            <a:r>
              <a:rPr lang="en-US" sz="13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R1 preferentially selects the BGP route with the next hop being 10.0.3.3.</a:t>
            </a:r>
            <a:endParaRPr lang="en-US" sz="13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Box 120">
            <a:extLst>
              <a:ext uri="{FF2B5EF4-FFF2-40B4-BE49-F238E27FC236}">
                <a16:creationId xmlns="" xmlns:a16="http://schemas.microsoft.com/office/drawing/2014/main" id="{31930744-3D36-4F81-8426-6F129C1A6804}"/>
              </a:ext>
            </a:extLst>
          </p:cNvPr>
          <p:cNvSpPr txBox="1"/>
          <p:nvPr/>
        </p:nvSpPr>
        <p:spPr bwMode="gray">
          <a:xfrm>
            <a:off x="4667478" y="5686335"/>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直接连接符 52">
            <a:extLst>
              <a:ext uri="{FF2B5EF4-FFF2-40B4-BE49-F238E27FC236}">
                <a16:creationId xmlns="" xmlns:a16="http://schemas.microsoft.com/office/drawing/2014/main" id="{927AD331-23D3-4BE6-8DF7-31B7006A5D7F}"/>
              </a:ext>
            </a:extLst>
          </p:cNvPr>
          <p:cNvCxnSpPr>
            <a:cxnSpLocks/>
          </p:cNvCxnSpPr>
          <p:nvPr/>
        </p:nvCxnSpPr>
        <p:spPr bwMode="gray">
          <a:xfrm flipV="1">
            <a:off x="3028930" y="5450498"/>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4" name="直接连接符 53">
            <a:extLst>
              <a:ext uri="{FF2B5EF4-FFF2-40B4-BE49-F238E27FC236}">
                <a16:creationId xmlns="" xmlns:a16="http://schemas.microsoft.com/office/drawing/2014/main" id="{927AD331-23D3-4BE6-8DF7-31B7006A5D7F}"/>
              </a:ext>
            </a:extLst>
          </p:cNvPr>
          <p:cNvCxnSpPr>
            <a:cxnSpLocks/>
          </p:cNvCxnSpPr>
          <p:nvPr/>
        </p:nvCxnSpPr>
        <p:spPr bwMode="gray">
          <a:xfrm flipH="1">
            <a:off x="2765190" y="5674752"/>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5" name="直接连接符 54">
            <a:extLst>
              <a:ext uri="{FF2B5EF4-FFF2-40B4-BE49-F238E27FC236}">
                <a16:creationId xmlns="" xmlns:a16="http://schemas.microsoft.com/office/drawing/2014/main" id="{927AD331-23D3-4BE6-8DF7-31B7006A5D7F}"/>
              </a:ext>
            </a:extLst>
          </p:cNvPr>
          <p:cNvCxnSpPr>
            <a:cxnSpLocks/>
          </p:cNvCxnSpPr>
          <p:nvPr/>
        </p:nvCxnSpPr>
        <p:spPr bwMode="gray">
          <a:xfrm flipV="1">
            <a:off x="7820920" y="5424237"/>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15954171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anchor="ct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Preferring the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Route with the Smallest IGP Cost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框 2"/>
          <p:cNvSpPr txBox="1"/>
          <p:nvPr/>
        </p:nvSpPr>
        <p:spPr bwMode="gray">
          <a:xfrm>
            <a:off x="531017" y="2576902"/>
            <a:ext cx="5371180" cy="2862322"/>
          </a:xfrm>
          <a:prstGeom prst="rect">
            <a:avLst/>
          </a:prstGeom>
          <a:solidFill>
            <a:srgbClr val="F4FBFE"/>
          </a:solidFill>
          <a:ln>
            <a:solidFill>
              <a:srgbClr val="99DFF9"/>
            </a:solidFill>
          </a:ln>
        </p:spPr>
        <p:txBody>
          <a:bodyPr wrap="square" rtlCol="0" anchor="ctr">
            <a:spAutoFit/>
          </a:bodyPr>
          <a:lstStyle/>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10.0.45.0/24:</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From: 10.0.2.2 (10.0.2.2)</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 Duration: 00h24m07s  </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10.0.12.2</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Out-Interface: GigabitEthernet0/0/0</a:t>
            </a:r>
          </a:p>
          <a:p>
            <a:pPr>
              <a:lnSpc>
                <a:spcPct val="150000"/>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10.0.2.2</a:t>
            </a:r>
            <a:endParaRPr lang="en-US" altLang="zh-CN" sz="12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information : 0x0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AS-path 100, origin incomplete, MED 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localpref</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valid, internal, pre 255</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IGP cost 10, not preferred for IGP cost</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占位符 112"/>
          <p:cNvSpPr txBox="1">
            <a:spLocks/>
          </p:cNvSpPr>
          <p:nvPr/>
        </p:nvSpPr>
        <p:spPr>
          <a:xfrm>
            <a:off x="6093620" y="1890345"/>
            <a:ext cx="5647707" cy="3110243"/>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Run the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display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bgp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routing-table 10.0.45.0 24</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command on R1 to check detailed information about BGP routes. The command output shows that the IGP cost of the BGP route with the next hop being 10.0.2.2 changes to 10 and the IGP cost of the BGP route with the next hop being 10.0.3.3 is 1 (default value). Therefore, R1 preferentially selects the BGP route with the next hop being 10.0.3.3.</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61938" indent="-261938"/>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following information is displayed in the detailed routing information of R1:</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61938" lvl="1" indent="0">
              <a:buNone/>
            </a:pP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not preferred for IGP cost</a:t>
            </a:r>
          </a:p>
          <a:p>
            <a:pPr marL="261938" lvl="1" indent="0">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route is not selected because of the IGP cost.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458628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2000" smtClean="0">
                <a:sym typeface="Huawei Sans" panose="020C0503030203020204" pitchFamily="34" charset="0"/>
              </a:rPr>
              <a:t>On a large network, there may be multiple valid BGP routes to the same destination. The device will select and add the optimal BGP route to its routing table for traffic forwarding.</a:t>
            </a:r>
          </a:p>
          <a:p>
            <a:r>
              <a:rPr lang="en-US" sz="2000" smtClean="0">
                <a:sym typeface="Huawei Sans" panose="020C0503030203020204" pitchFamily="34" charset="0"/>
              </a:rPr>
              <a:t>This, however, will result in uneven load balancing of much traffic. Configuring BGP load balancing can enable the device to add these multiple equal-cost BGP routes to its routing table, implementing traffic load balancing and reducing network congestion.</a:t>
            </a:r>
            <a:endParaRPr lang="en-US" altLang="zh-CN" sz="2000" smtClean="0">
              <a:sym typeface="Huawei Sans" panose="020C0503030203020204" pitchFamily="34" charset="0"/>
            </a:endParaRPr>
          </a:p>
          <a:p>
            <a:r>
              <a:rPr lang="en-US" sz="2000" smtClean="0">
                <a:sym typeface="Huawei Sans" panose="020C0503030203020204" pitchFamily="34" charset="0"/>
              </a:rPr>
              <a:t>After BGP load balancing is configured, the device will still select the optimal route among the multiple routes and advertise only this route to its peers.</a:t>
            </a:r>
          </a:p>
          <a:p>
            <a:r>
              <a:rPr lang="en-US" sz="2000" smtClean="0">
                <a:sym typeface="Huawei Sans" panose="020C0503030203020204" pitchFamily="34" charset="0"/>
              </a:rPr>
              <a:t>After BGP load balancing is enabled on a device, only the BGP routes that meet specified conditions can be used as equal-cost routes for load balancing.</a:t>
            </a:r>
            <a:endParaRPr lang="en-US" altLang="zh-CN" sz="2000" dirty="0" smtClean="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Load Balancing Among BGP Routes</a:t>
            </a:r>
            <a:endParaRPr lang="en-US" altLang="zh-CN" dirty="0">
              <a:sym typeface="Huawei Sans" panose="020C0503030203020204" pitchFamily="34" charset="0"/>
            </a:endParaRPr>
          </a:p>
        </p:txBody>
      </p:sp>
    </p:spTree>
    <p:extLst>
      <p:ext uri="{BB962C8B-B14F-4D97-AF65-F5344CB8AC3E}">
        <p14:creationId xmlns:p14="http://schemas.microsoft.com/office/powerpoint/2010/main" val="84725234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47"/>
          <p:cNvSpPr>
            <a:spLocks noGrp="1"/>
          </p:cNvSpPr>
          <p:nvPr>
            <p:ph type="body" sz="quarter" idx="10"/>
          </p:nvPr>
        </p:nvSpPr>
        <p:spPr/>
        <p:txBody>
          <a:bodyPr/>
          <a:lstStyle/>
          <a:p>
            <a:r>
              <a:rPr lang="en-US" sz="2000" smtClean="0">
                <a:sym typeface="Huawei Sans" panose="020C0503030203020204" pitchFamily="34" charset="0"/>
              </a:rPr>
              <a:t>The Preferred-Value attribute values are the same.</a:t>
            </a:r>
            <a:endParaRPr lang="en-US" altLang="zh-CN" sz="2000" smtClean="0">
              <a:sym typeface="Huawei Sans" panose="020C0503030203020204" pitchFamily="34" charset="0"/>
            </a:endParaRPr>
          </a:p>
          <a:p>
            <a:r>
              <a:rPr lang="en-US" sz="2000" smtClean="0">
                <a:sym typeface="Huawei Sans" panose="020C0503030203020204" pitchFamily="34" charset="0"/>
              </a:rPr>
              <a:t>The Local_Preference attribute values are the same.</a:t>
            </a:r>
            <a:endParaRPr lang="en-US" altLang="zh-CN" sz="2000" smtClean="0">
              <a:sym typeface="Huawei Sans" panose="020C0503030203020204" pitchFamily="34" charset="0"/>
            </a:endParaRPr>
          </a:p>
          <a:p>
            <a:r>
              <a:rPr lang="en-US" sz="2000" smtClean="0">
                <a:sym typeface="Huawei Sans" panose="020C0503030203020204" pitchFamily="34" charset="0"/>
              </a:rPr>
              <a:t>All the routes are summarized or non-summarized routes.</a:t>
            </a:r>
            <a:endParaRPr lang="en-US" altLang="zh-CN" sz="2000" smtClean="0">
              <a:sym typeface="Huawei Sans" panose="020C0503030203020204" pitchFamily="34" charset="0"/>
            </a:endParaRPr>
          </a:p>
          <a:p>
            <a:r>
              <a:rPr lang="en-US" sz="2000" smtClean="0">
                <a:sym typeface="Huawei Sans" panose="020C0503030203020204" pitchFamily="34" charset="0"/>
              </a:rPr>
              <a:t>AS_Path attribute values are the same.</a:t>
            </a:r>
            <a:endParaRPr lang="en-US" altLang="zh-CN" sz="2000" smtClean="0">
              <a:sym typeface="Huawei Sans" panose="020C0503030203020204" pitchFamily="34" charset="0"/>
            </a:endParaRPr>
          </a:p>
          <a:p>
            <a:r>
              <a:rPr lang="en-US" sz="2000" smtClean="0">
                <a:sym typeface="Huawei Sans" panose="020C0503030203020204" pitchFamily="34" charset="0"/>
              </a:rPr>
              <a:t>Origin types (IGP, EGP, or incomplete) are the same.</a:t>
            </a:r>
            <a:endParaRPr lang="en-US" altLang="zh-CN" sz="2000" smtClean="0">
              <a:sym typeface="Huawei Sans" panose="020C0503030203020204" pitchFamily="34" charset="0"/>
            </a:endParaRPr>
          </a:p>
          <a:p>
            <a:r>
              <a:rPr lang="en-US" sz="2000" smtClean="0">
                <a:sym typeface="Huawei Sans" panose="020C0503030203020204" pitchFamily="34" charset="0"/>
              </a:rPr>
              <a:t>The MED attribute values are the same.</a:t>
            </a:r>
            <a:endParaRPr lang="en-US" altLang="zh-CN" sz="2000" smtClean="0">
              <a:sym typeface="Huawei Sans" panose="020C0503030203020204" pitchFamily="34" charset="0"/>
            </a:endParaRPr>
          </a:p>
          <a:p>
            <a:r>
              <a:rPr lang="en-US" sz="2000" smtClean="0">
                <a:sym typeface="Huawei Sans" panose="020C0503030203020204" pitchFamily="34" charset="0"/>
              </a:rPr>
              <a:t>All the routes are EBGP or IBGP routes.</a:t>
            </a:r>
            <a:endParaRPr lang="en-US" altLang="zh-CN" sz="2000" smtClean="0">
              <a:sym typeface="Huawei Sans" panose="020C0503030203020204" pitchFamily="34" charset="0"/>
            </a:endParaRPr>
          </a:p>
          <a:p>
            <a:r>
              <a:rPr lang="en-US" sz="2000" smtClean="0">
                <a:sym typeface="Huawei Sans" panose="020C0503030203020204" pitchFamily="34" charset="0"/>
              </a:rPr>
              <a:t>The IGP metric values within an AS are the same.</a:t>
            </a:r>
            <a:endParaRPr lang="en-US" altLang="zh-CN" sz="2000" smtClean="0">
              <a:sym typeface="Huawei Sans" panose="020C0503030203020204" pitchFamily="34" charset="0"/>
            </a:endParaRPr>
          </a:p>
          <a:p>
            <a:r>
              <a:rPr lang="en-US" sz="2000" smtClean="0">
                <a:sym typeface="Huawei Sans" panose="020C0503030203020204" pitchFamily="34" charset="0"/>
              </a:rPr>
              <a:t>AS_Path attribute values are the same.</a:t>
            </a:r>
            <a:endParaRPr lang="en-US" altLang="zh-CN" sz="20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Conditions for Load Balancing Among Equal-Cost BGP Routes</a:t>
            </a:r>
            <a:endParaRPr lang="en-US" altLang="zh-CN" dirty="0">
              <a:sym typeface="Huawei Sans" panose="020C0503030203020204" pitchFamily="34" charset="0"/>
            </a:endParaRPr>
          </a:p>
        </p:txBody>
      </p:sp>
    </p:spTree>
    <p:extLst>
      <p:ext uri="{BB962C8B-B14F-4D97-AF65-F5344CB8AC3E}">
        <p14:creationId xmlns:p14="http://schemas.microsoft.com/office/powerpoint/2010/main" val="12193555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2" name="直接连接符 71">
            <a:extLst>
              <a:ext uri="{FF2B5EF4-FFF2-40B4-BE49-F238E27FC236}">
                <a16:creationId xmlns="" xmlns:a16="http://schemas.microsoft.com/office/drawing/2014/main" id="{94275FFE-3BE6-4C12-8737-FDFE3456C4A2}"/>
              </a:ext>
            </a:extLst>
          </p:cNvPr>
          <p:cNvCxnSpPr/>
          <p:nvPr/>
        </p:nvCxnSpPr>
        <p:spPr bwMode="gray">
          <a:xfrm>
            <a:off x="6428867" y="4988560"/>
            <a:ext cx="0" cy="517028"/>
          </a:xfrm>
          <a:prstGeom prst="line">
            <a:avLst/>
          </a:prstGeom>
          <a:noFill/>
          <a:ln w="19050" cap="flat" cmpd="sng" algn="ctr">
            <a:solidFill>
              <a:schemeClr val="bg1">
                <a:lumMod val="50000"/>
              </a:schemeClr>
            </a:solidFill>
            <a:prstDash val="solid"/>
          </a:ln>
          <a:effectLst/>
        </p:spPr>
      </p:cxnSp>
      <p:sp>
        <p:nvSpPr>
          <p:cNvPr id="2" name="标题 1"/>
          <p:cNvSpPr>
            <a:spLocks noGrp="1"/>
          </p:cNvSpPr>
          <p:nvPr>
            <p:ph type="title"/>
          </p:nvPr>
        </p:nvSpPr>
        <p:spPr bwMode="gray">
          <a:xfrm>
            <a:off x="1594177" y="410400"/>
            <a:ext cx="9827761" cy="640800"/>
          </a:xfrm>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Configuring BGP Load Balancing</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bwMode="gray">
          <a:xfrm>
            <a:off x="1292163" y="2993667"/>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166727" y="4852958"/>
            <a:ext cx="527350" cy="431467"/>
          </a:xfrm>
          <a:prstGeom prst="rect">
            <a:avLst/>
          </a:prstGeom>
          <a:noFill/>
        </p:spPr>
      </p:pic>
      <p:sp>
        <p:nvSpPr>
          <p:cNvPr id="29" name="TextBox 120">
            <a:extLst>
              <a:ext uri="{FF2B5EF4-FFF2-40B4-BE49-F238E27FC236}">
                <a16:creationId xmlns="" xmlns:a16="http://schemas.microsoft.com/office/drawing/2014/main" id="{020D7A1D-EFAD-4C8C-B9DE-D0FAD269B77A}"/>
              </a:ext>
            </a:extLst>
          </p:cNvPr>
          <p:cNvSpPr txBox="1"/>
          <p:nvPr/>
        </p:nvSpPr>
        <p:spPr bwMode="gray">
          <a:xfrm>
            <a:off x="6694077" y="5527565"/>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45</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120">
            <a:extLst>
              <a:ext uri="{FF2B5EF4-FFF2-40B4-BE49-F238E27FC236}">
                <a16:creationId xmlns="" xmlns:a16="http://schemas.microsoft.com/office/drawing/2014/main" id="{020D7A1D-EFAD-4C8C-B9DE-D0FAD269B77A}"/>
              </a:ext>
            </a:extLst>
          </p:cNvPr>
          <p:cNvSpPr txBox="1"/>
          <p:nvPr/>
        </p:nvSpPr>
        <p:spPr bwMode="gray">
          <a:xfrm>
            <a:off x="3696179" y="3734891"/>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120">
            <a:extLst>
              <a:ext uri="{FF2B5EF4-FFF2-40B4-BE49-F238E27FC236}">
                <a16:creationId xmlns="" xmlns:a16="http://schemas.microsoft.com/office/drawing/2014/main" id="{020D7A1D-EFAD-4C8C-B9DE-D0FAD269B77A}"/>
              </a:ext>
            </a:extLst>
          </p:cNvPr>
          <p:cNvSpPr txBox="1"/>
          <p:nvPr/>
        </p:nvSpPr>
        <p:spPr bwMode="gray">
          <a:xfrm>
            <a:off x="1206029" y="2686011"/>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765555" y="3312781"/>
            <a:ext cx="527350" cy="431467"/>
          </a:xfrm>
          <a:prstGeom prst="rect">
            <a:avLst/>
          </a:prstGeom>
          <a:noFill/>
        </p:spPr>
      </p:pic>
      <p:pic>
        <p:nvPicPr>
          <p:cNvPr id="3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81417" y="3312781"/>
            <a:ext cx="527350" cy="431467"/>
          </a:xfrm>
          <a:prstGeom prst="rect">
            <a:avLst/>
          </a:prstGeom>
          <a:noFill/>
        </p:spPr>
      </p:pic>
      <p:cxnSp>
        <p:nvCxnSpPr>
          <p:cNvPr id="35" name="直接连接符 34">
            <a:extLst>
              <a:ext uri="{FF2B5EF4-FFF2-40B4-BE49-F238E27FC236}">
                <a16:creationId xmlns="" xmlns:a16="http://schemas.microsoft.com/office/drawing/2014/main" id="{94275FFE-3BE6-4C12-8737-FDFE3456C4A2}"/>
              </a:ext>
            </a:extLst>
          </p:cNvPr>
          <p:cNvCxnSpPr>
            <a:stCxn id="33" idx="1"/>
            <a:endCxn id="34" idx="3"/>
          </p:cNvCxnSpPr>
          <p:nvPr/>
        </p:nvCxnSpPr>
        <p:spPr bwMode="gray">
          <a:xfrm flipH="1">
            <a:off x="1908767" y="3528514"/>
            <a:ext cx="1871269" cy="0"/>
          </a:xfrm>
          <a:prstGeom prst="line">
            <a:avLst/>
          </a:prstGeom>
          <a:noFill/>
          <a:ln w="19050" cap="flat" cmpd="sng" algn="ctr">
            <a:solidFill>
              <a:schemeClr val="bg1">
                <a:lumMod val="50000"/>
              </a:schemeClr>
            </a:solidFill>
            <a:prstDash val="solid"/>
          </a:ln>
          <a:effectLst/>
        </p:spPr>
      </p:cxnSp>
      <p:sp>
        <p:nvSpPr>
          <p:cNvPr id="36" name="TextBox 120">
            <a:extLst>
              <a:ext uri="{FF2B5EF4-FFF2-40B4-BE49-F238E27FC236}">
                <a16:creationId xmlns="" xmlns:a16="http://schemas.microsoft.com/office/drawing/2014/main" id="{020D7A1D-EFAD-4C8C-B9DE-D0FAD269B77A}"/>
              </a:ext>
            </a:extLst>
          </p:cNvPr>
          <p:cNvSpPr txBox="1"/>
          <p:nvPr/>
        </p:nvSpPr>
        <p:spPr bwMode="gray">
          <a:xfrm>
            <a:off x="3434818" y="3027561"/>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任意多边形 36"/>
          <p:cNvSpPr/>
          <p:nvPr/>
        </p:nvSpPr>
        <p:spPr bwMode="gray">
          <a:xfrm>
            <a:off x="625777" y="2651526"/>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165192" y="3312781"/>
            <a:ext cx="527350" cy="431467"/>
          </a:xfrm>
          <a:prstGeom prst="rect">
            <a:avLst/>
          </a:prstGeom>
          <a:noFill/>
        </p:spPr>
      </p:pic>
      <p:cxnSp>
        <p:nvCxnSpPr>
          <p:cNvPr id="39" name="直接连接符 38">
            <a:extLst>
              <a:ext uri="{FF2B5EF4-FFF2-40B4-BE49-F238E27FC236}">
                <a16:creationId xmlns="" xmlns:a16="http://schemas.microsoft.com/office/drawing/2014/main" id="{94275FFE-3BE6-4C12-8737-FDFE3456C4A2}"/>
              </a:ext>
            </a:extLst>
          </p:cNvPr>
          <p:cNvCxnSpPr>
            <a:stCxn id="33" idx="3"/>
            <a:endCxn id="38" idx="1"/>
          </p:cNvCxnSpPr>
          <p:nvPr/>
        </p:nvCxnSpPr>
        <p:spPr bwMode="gray">
          <a:xfrm>
            <a:off x="4292905" y="3528514"/>
            <a:ext cx="1872287" cy="0"/>
          </a:xfrm>
          <a:prstGeom prst="line">
            <a:avLst/>
          </a:prstGeom>
          <a:noFill/>
          <a:ln w="19050" cap="flat" cmpd="sng" algn="ctr">
            <a:solidFill>
              <a:schemeClr val="bg1">
                <a:lumMod val="50000"/>
              </a:schemeClr>
            </a:solidFill>
            <a:prstDash val="solid"/>
          </a:ln>
          <a:effectLst/>
        </p:spPr>
      </p:cxnSp>
      <p:pic>
        <p:nvPicPr>
          <p:cNvPr id="4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81482" y="4852958"/>
            <a:ext cx="527350" cy="431467"/>
          </a:xfrm>
          <a:prstGeom prst="rect">
            <a:avLst/>
          </a:prstGeom>
          <a:noFill/>
        </p:spPr>
      </p:pic>
      <p:sp>
        <p:nvSpPr>
          <p:cNvPr id="42" name="矩形 41">
            <a:extLst>
              <a:ext uri="{FF2B5EF4-FFF2-40B4-BE49-F238E27FC236}">
                <a16:creationId xmlns="" xmlns:a16="http://schemas.microsoft.com/office/drawing/2014/main" id="{63EC1A45-DE44-4732-A300-8A63DEFB1977}"/>
              </a:ext>
            </a:extLst>
          </p:cNvPr>
          <p:cNvSpPr/>
          <p:nvPr/>
        </p:nvSpPr>
        <p:spPr bwMode="gray">
          <a:xfrm>
            <a:off x="594996" y="4617574"/>
            <a:ext cx="6826545" cy="125490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a:extLst>
              <a:ext uri="{FF2B5EF4-FFF2-40B4-BE49-F238E27FC236}">
                <a16:creationId xmlns="" xmlns:a16="http://schemas.microsoft.com/office/drawing/2014/main" id="{94275FFE-3BE6-4C12-8737-FDFE3456C4A2}"/>
              </a:ext>
            </a:extLst>
          </p:cNvPr>
          <p:cNvCxnSpPr>
            <a:stCxn id="34" idx="2"/>
            <a:endCxn id="40" idx="0"/>
          </p:cNvCxnSpPr>
          <p:nvPr/>
        </p:nvCxnSpPr>
        <p:spPr bwMode="gray">
          <a:xfrm>
            <a:off x="1645092" y="3744248"/>
            <a:ext cx="65" cy="1108710"/>
          </a:xfrm>
          <a:prstGeom prst="line">
            <a:avLst/>
          </a:prstGeom>
          <a:noFill/>
          <a:ln w="19050" cap="flat" cmpd="sng" algn="ctr">
            <a:solidFill>
              <a:schemeClr val="bg1">
                <a:lumMod val="50000"/>
              </a:schemeClr>
            </a:solidFill>
            <a:prstDash val="solid"/>
          </a:ln>
          <a:effectLst/>
        </p:spPr>
      </p:cxnSp>
      <p:cxnSp>
        <p:nvCxnSpPr>
          <p:cNvPr id="46" name="直接连接符 45">
            <a:extLst>
              <a:ext uri="{FF2B5EF4-FFF2-40B4-BE49-F238E27FC236}">
                <a16:creationId xmlns="" xmlns:a16="http://schemas.microsoft.com/office/drawing/2014/main" id="{94275FFE-3BE6-4C12-8737-FDFE3456C4A2}"/>
              </a:ext>
            </a:extLst>
          </p:cNvPr>
          <p:cNvCxnSpPr>
            <a:stCxn id="38" idx="2"/>
            <a:endCxn id="28" idx="0"/>
          </p:cNvCxnSpPr>
          <p:nvPr/>
        </p:nvCxnSpPr>
        <p:spPr bwMode="gray">
          <a:xfrm>
            <a:off x="6428867" y="3744248"/>
            <a:ext cx="1535" cy="1108710"/>
          </a:xfrm>
          <a:prstGeom prst="line">
            <a:avLst/>
          </a:prstGeom>
          <a:noFill/>
          <a:ln w="19050" cap="flat" cmpd="sng" algn="ctr">
            <a:solidFill>
              <a:schemeClr val="bg1">
                <a:lumMod val="50000"/>
              </a:schemeClr>
            </a:solidFill>
            <a:prstDash val="solid"/>
          </a:ln>
          <a:effectLst/>
        </p:spPr>
      </p:cxnSp>
      <p:sp>
        <p:nvSpPr>
          <p:cNvPr id="49" name="TextBox 120">
            <a:extLst>
              <a:ext uri="{FF2B5EF4-FFF2-40B4-BE49-F238E27FC236}">
                <a16:creationId xmlns="" xmlns:a16="http://schemas.microsoft.com/office/drawing/2014/main" id="{020D7A1D-EFAD-4C8C-B9DE-D0FAD269B77A}"/>
              </a:ext>
            </a:extLst>
          </p:cNvPr>
          <p:cNvSpPr txBox="1"/>
          <p:nvPr/>
        </p:nvSpPr>
        <p:spPr bwMode="gray">
          <a:xfrm>
            <a:off x="1045190" y="3027561"/>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120">
            <a:extLst>
              <a:ext uri="{FF2B5EF4-FFF2-40B4-BE49-F238E27FC236}">
                <a16:creationId xmlns="" xmlns:a16="http://schemas.microsoft.com/office/drawing/2014/main" id="{020D7A1D-EFAD-4C8C-B9DE-D0FAD269B77A}"/>
              </a:ext>
            </a:extLst>
          </p:cNvPr>
          <p:cNvSpPr txBox="1"/>
          <p:nvPr/>
        </p:nvSpPr>
        <p:spPr bwMode="gray">
          <a:xfrm>
            <a:off x="6165192" y="3027561"/>
            <a:ext cx="50556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Box 120">
            <a:extLst>
              <a:ext uri="{FF2B5EF4-FFF2-40B4-BE49-F238E27FC236}">
                <a16:creationId xmlns="" xmlns:a16="http://schemas.microsoft.com/office/drawing/2014/main" id="{020D7A1D-EFAD-4C8C-B9DE-D0FAD269B77A}"/>
              </a:ext>
            </a:extLst>
          </p:cNvPr>
          <p:cNvSpPr txBox="1"/>
          <p:nvPr/>
        </p:nvSpPr>
        <p:spPr bwMode="gray">
          <a:xfrm>
            <a:off x="495691" y="4914803"/>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Box 120">
            <a:extLst>
              <a:ext uri="{FF2B5EF4-FFF2-40B4-BE49-F238E27FC236}">
                <a16:creationId xmlns="" xmlns:a16="http://schemas.microsoft.com/office/drawing/2014/main" id="{020D7A1D-EFAD-4C8C-B9DE-D0FAD269B77A}"/>
              </a:ext>
            </a:extLst>
          </p:cNvPr>
          <p:cNvSpPr txBox="1"/>
          <p:nvPr/>
        </p:nvSpPr>
        <p:spPr bwMode="gray">
          <a:xfrm>
            <a:off x="6549813" y="4914803"/>
            <a:ext cx="666129"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p:nvPr/>
        </p:nvCxnSpPr>
        <p:spPr bwMode="gray">
          <a:xfrm flipH="1">
            <a:off x="2544260" y="3620339"/>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56" name="直接连接符 55"/>
          <p:cNvCxnSpPr/>
          <p:nvPr/>
        </p:nvCxnSpPr>
        <p:spPr bwMode="gray">
          <a:xfrm flipH="1">
            <a:off x="5041876" y="3620339"/>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57" name="直接连接符 56"/>
          <p:cNvCxnSpPr/>
          <p:nvPr/>
        </p:nvCxnSpPr>
        <p:spPr bwMode="gray">
          <a:xfrm flipH="1">
            <a:off x="1831373" y="3991959"/>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58" name="直接连接符 57"/>
          <p:cNvCxnSpPr/>
          <p:nvPr/>
        </p:nvCxnSpPr>
        <p:spPr bwMode="gray">
          <a:xfrm flipH="1">
            <a:off x="6216951" y="3991959"/>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61" name="文本框 60"/>
          <p:cNvSpPr txBox="1"/>
          <p:nvPr/>
        </p:nvSpPr>
        <p:spPr bwMode="gray">
          <a:xfrm>
            <a:off x="4280119" y="1520127"/>
            <a:ext cx="2935823" cy="668837"/>
          </a:xfrm>
          <a:prstGeom prst="rect">
            <a:avLst/>
          </a:prstGeom>
          <a:solidFill>
            <a:srgbClr val="F4FBFE"/>
          </a:solidFill>
          <a:ln>
            <a:solidFill>
              <a:srgbClr val="99DFF9"/>
            </a:solidFill>
          </a:ln>
        </p:spPr>
        <p:txBody>
          <a:bodyPr wrap="square" rtlCol="0" anchor="ctr">
            <a:spAutoFit/>
          </a:bodyPr>
          <a:lstStyle/>
          <a:p>
            <a:pP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200</a:t>
            </a:r>
          </a:p>
          <a:p>
            <a:pP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maximum load-balancing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ibgp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2" name="文本占位符 112"/>
          <p:cNvSpPr txBox="1">
            <a:spLocks/>
          </p:cNvSpPr>
          <p:nvPr/>
        </p:nvSpPr>
        <p:spPr bwMode="gray">
          <a:xfrm>
            <a:off x="7497526" y="2651525"/>
            <a:ext cx="4243801" cy="2263278"/>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In the figure, if no routing policy or configuration is performed for the two BGP routes on R1, the first eight rules cannot determine the optimal route. Therefore, you can configure load balancing among IBGP routes.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67"/>
          <p:cNvSpPr/>
          <p:nvPr/>
        </p:nvSpPr>
        <p:spPr bwMode="gray">
          <a:xfrm rot="15896435">
            <a:off x="3784841" y="2415988"/>
            <a:ext cx="734360" cy="750617"/>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p:nvPr/>
        </p:nvCxnSpPr>
        <p:spPr bwMode="gray">
          <a:xfrm flipH="1">
            <a:off x="615262" y="2333080"/>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64" name="文本框 63"/>
          <p:cNvSpPr txBox="1"/>
          <p:nvPr/>
        </p:nvSpPr>
        <p:spPr bwMode="gray">
          <a:xfrm>
            <a:off x="1060221" y="2179192"/>
            <a:ext cx="1175323" cy="307777"/>
          </a:xfrm>
          <a:prstGeom prst="rect">
            <a:avLst/>
          </a:prstGeom>
          <a:noFill/>
        </p:spPr>
        <p:txBody>
          <a:bodyPr wrap="non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grpSp>
        <p:nvGrpSpPr>
          <p:cNvPr id="54" name="组合 53"/>
          <p:cNvGrpSpPr/>
          <p:nvPr/>
        </p:nvGrpSpPr>
        <p:grpSpPr bwMode="gray">
          <a:xfrm flipV="1">
            <a:off x="1452820" y="5275414"/>
            <a:ext cx="5241257" cy="230174"/>
            <a:chOff x="5273248" y="4464391"/>
            <a:chExt cx="5241257" cy="249005"/>
          </a:xfrm>
        </p:grpSpPr>
        <p:cxnSp>
          <p:nvCxnSpPr>
            <p:cNvPr id="70" name="直接连接符 69"/>
            <p:cNvCxnSpPr/>
            <p:nvPr/>
          </p:nvCxnSpPr>
          <p:spPr bwMode="gray">
            <a:xfrm flipV="1">
              <a:off x="5273248" y="4464391"/>
              <a:ext cx="5241257" cy="0"/>
            </a:xfrm>
            <a:prstGeom prst="line">
              <a:avLst/>
            </a:prstGeom>
            <a:noFill/>
            <a:ln w="19050" cap="flat" cmpd="sng" algn="ctr">
              <a:solidFill>
                <a:schemeClr val="bg1">
                  <a:lumMod val="50000"/>
                </a:schemeClr>
              </a:solidFill>
              <a:prstDash val="solid"/>
            </a:ln>
            <a:effectLst/>
          </p:spPr>
        </p:cxnSp>
        <p:cxnSp>
          <p:nvCxnSpPr>
            <p:cNvPr id="71" name="直接连接符 70"/>
            <p:cNvCxnSpPr/>
            <p:nvPr/>
          </p:nvCxnSpPr>
          <p:spPr bwMode="gray">
            <a:xfrm>
              <a:off x="5462524" y="4464391"/>
              <a:ext cx="0" cy="249005"/>
            </a:xfrm>
            <a:prstGeom prst="line">
              <a:avLst/>
            </a:prstGeom>
            <a:noFill/>
            <a:ln w="19050" cap="flat" cmpd="sng" algn="ctr">
              <a:solidFill>
                <a:schemeClr val="bg1">
                  <a:lumMod val="50000"/>
                </a:schemeClr>
              </a:solidFill>
              <a:prstDash val="solid"/>
            </a:ln>
            <a:effectLst/>
          </p:spPr>
        </p:cxnSp>
      </p:grpSp>
      <p:sp>
        <p:nvSpPr>
          <p:cNvPr id="73" name="TextBox 120">
            <a:extLst>
              <a:ext uri="{FF2B5EF4-FFF2-40B4-BE49-F238E27FC236}">
                <a16:creationId xmlns="" xmlns:a16="http://schemas.microsoft.com/office/drawing/2014/main" id="{020D7A1D-EFAD-4C8C-B9DE-D0FAD269B77A}"/>
              </a:ext>
            </a:extLst>
          </p:cNvPr>
          <p:cNvSpPr txBox="1"/>
          <p:nvPr/>
        </p:nvSpPr>
        <p:spPr bwMode="gray">
          <a:xfrm>
            <a:off x="3508018" y="5539441"/>
            <a:ext cx="1278700" cy="307648"/>
          </a:xfrm>
          <a:prstGeom prst="rect">
            <a:avLst/>
          </a:prstGeom>
          <a:noFill/>
          <a:ln>
            <a:noFill/>
          </a:ln>
        </p:spPr>
        <p:txBody>
          <a:bodyPr wrap="square" rtlCol="0">
            <a:spAutoFit/>
          </a:bodyPr>
          <a:lstStyle/>
          <a:p>
            <a:pPr 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6881738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Verifying the Configuration of Load Balancing Among BGP Routes</a:t>
            </a:r>
            <a:endParaRPr lang="en-US" altLang="zh-CN" dirty="0">
              <a:sym typeface="Huawei Sans" panose="020C0503030203020204" pitchFamily="34" charset="0"/>
            </a:endParaRPr>
          </a:p>
        </p:txBody>
      </p:sp>
      <p:sp>
        <p:nvSpPr>
          <p:cNvPr id="4" name="矩形 3"/>
          <p:cNvSpPr/>
          <p:nvPr/>
        </p:nvSpPr>
        <p:spPr bwMode="gray">
          <a:xfrm>
            <a:off x="1828626" y="1636305"/>
            <a:ext cx="6998244" cy="1814856"/>
          </a:xfrm>
          <a:prstGeom prst="rect">
            <a:avLst/>
          </a:prstGeom>
          <a:solidFill>
            <a:srgbClr val="F4FBFE"/>
          </a:solidFill>
          <a:ln>
            <a:solidFill>
              <a:srgbClr val="99DFF9"/>
            </a:solidFill>
          </a:ln>
        </p:spPr>
        <p:txBody>
          <a:bodyPr wrap="square">
            <a:spAutoFit/>
          </a:bodyPr>
          <a:lstStyle/>
          <a:p>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[R1]display </a:t>
            </a:r>
            <a:r>
              <a:rPr lang="en-US" sz="1399" dirty="0" err="1" smtClean="0">
                <a:latin typeface="Huawei Sans" panose="020C0503030203020204" pitchFamily="34" charset="0"/>
                <a:ea typeface="方正兰亭黑简体" panose="02000000000000000000" pitchFamily="2" charset="-122"/>
                <a:sym typeface="Huawei Sans" panose="020C0503030203020204" pitchFamily="34" charset="0"/>
              </a:rPr>
              <a:t>ip</a:t>
            </a: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routing-table 10.0.45.0 24</a:t>
            </a:r>
          </a:p>
          <a:p>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Route Flags: R - relay, D - download to fib</a:t>
            </a:r>
          </a:p>
          <a:p>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a:t>
            </a:r>
          </a:p>
          <a:p>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Routing Table : Public</a:t>
            </a:r>
          </a:p>
          <a:p>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Summary Count : 2</a:t>
            </a:r>
          </a:p>
          <a:p>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Destination/Mask    Proto   Pre  Cost      Flags     </a:t>
            </a:r>
            <a:r>
              <a:rPr lang="en-US" sz="1399"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Interface</a:t>
            </a:r>
          </a:p>
          <a:p>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10.0.45.0/24           IBGP     255    0        RD         10.0.2.2     GigabitEthernet0/0/0</a:t>
            </a:r>
          </a:p>
          <a:p>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IBGP     255    0        RD         10.0.3.3     GigabitEthernet0/0/1</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1828626" y="3856281"/>
            <a:ext cx="6998244" cy="2245892"/>
          </a:xfrm>
          <a:prstGeom prst="rect">
            <a:avLst/>
          </a:prstGeom>
          <a:solidFill>
            <a:srgbClr val="F4FBFE"/>
          </a:solidFill>
          <a:ln>
            <a:solidFill>
              <a:srgbClr val="99DFF9"/>
            </a:solidFill>
          </a:ln>
        </p:spPr>
        <p:txBody>
          <a:bodyPr wrap="square">
            <a:spAutoFit/>
          </a:bodyPr>
          <a:lstStyle/>
          <a:p>
            <a:pPr algn="just"/>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[R1]display </a:t>
            </a:r>
            <a:r>
              <a:rPr lang="en-US" sz="1399" dirty="0" err="1" smtClean="0">
                <a:latin typeface="Huawei Sans" panose="020C0503030203020204" pitchFamily="34" charset="0"/>
                <a:ea typeface="方正兰亭黑简体" panose="02000000000000000000" pitchFamily="2" charset="-122"/>
                <a:sym typeface="Huawei Sans" panose="020C0503030203020204" pitchFamily="34" charset="0"/>
              </a:rPr>
              <a:t>bgp</a:t>
            </a: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routing-table </a:t>
            </a:r>
          </a:p>
          <a:p>
            <a:pPr algn="just"/>
            <a:endPar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just"/>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BGP Local router ID is 10.0.1.1 </a:t>
            </a:r>
            <a:endPar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just"/>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Status codes: * - valid, &gt; - best, d - damped,</a:t>
            </a:r>
          </a:p>
          <a:p>
            <a:pPr algn="just"/>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h - history,  i - internal, s - suppressed, S - Stale</a:t>
            </a:r>
          </a:p>
          <a:p>
            <a:pPr algn="just"/>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Origin : i - IGP, e - EGP, ? - incomplete</a:t>
            </a:r>
          </a:p>
          <a:p>
            <a:pPr algn="just"/>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Total Number of Routes: 2</a:t>
            </a:r>
          </a:p>
          <a:p>
            <a:pPr algn="just"/>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399"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MED      </a:t>
            </a:r>
            <a:r>
              <a:rPr lang="en-US" sz="1399"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399"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Path/</a:t>
            </a:r>
            <a:r>
              <a:rPr lang="en-US" sz="1399"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just"/>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*&gt;i  10.0.45.0/24       10.0.2.2              0          100        0      45?</a:t>
            </a:r>
            <a:endPar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just"/>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 i                            10.0.3.3              0          100        0      45?</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blackGray">
          <a:xfrm>
            <a:off x="5599695" y="1506117"/>
            <a:ext cx="5461226" cy="440987"/>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54000" rIns="36000" rtlCol="0" anchor="ctr"/>
          <a:lstStyle/>
          <a:p>
            <a:pPr>
              <a:lnSpc>
                <a:spcPts val="2200"/>
              </a:lnSpc>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The equal-cost routes to 10.0.45.0/24 exist in the IP routing table.</a:t>
            </a: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blackGray">
          <a:xfrm>
            <a:off x="5599695" y="3756669"/>
            <a:ext cx="5461226" cy="440987"/>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54000" rIns="36000" rtlCol="0" anchor="ctr"/>
          <a:lstStyle/>
          <a:p>
            <a:pPr>
              <a:lnSpc>
                <a:spcPts val="2200"/>
              </a:lnSpc>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There is only one optimal route in the BGP routing table.</a:t>
            </a: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856439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b="1" dirty="0" smtClean="0">
                <a:sym typeface="Huawei Sans" panose="020C0503030203020204" pitchFamily="34" charset="0"/>
              </a:rPr>
              <a:t>Preferred BGP Route Selection</a:t>
            </a:r>
            <a:endParaRPr lang="en-US" altLang="zh-CN" b="1" dirty="0">
              <a:sym typeface="Huawei Sans" panose="020C0503030203020204" pitchFamily="34" charset="0"/>
            </a:endParaRPr>
          </a:p>
        </p:txBody>
      </p:sp>
    </p:spTree>
    <p:extLst>
      <p:ext uri="{BB962C8B-B14F-4D97-AF65-F5344CB8AC3E}">
        <p14:creationId xmlns:p14="http://schemas.microsoft.com/office/powerpoint/2010/main" val="360703280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2"/>
            <a:ext cx="11306175" cy="5139297"/>
          </a:xfrm>
        </p:spPr>
        <p:txBody>
          <a:bodyPr/>
          <a:lstStyle/>
          <a:p>
            <a:pPr marL="0" indent="0">
              <a:buNone/>
            </a:pPr>
            <a:r>
              <a:rPr lang="en-US" altLang="zh-CN" sz="1400" dirty="0" smtClean="0">
                <a:sym typeface="Huawei Sans" panose="020C0503030203020204" pitchFamily="34" charset="0"/>
              </a:rPr>
              <a:t>When multiple routes to the same destination network segment exist, BGP selects routes in the following sequence:</a:t>
            </a:r>
          </a:p>
          <a:p>
            <a:pPr marL="403039" lvl="1" indent="0">
              <a:buNone/>
            </a:pPr>
            <a:r>
              <a:rPr lang="en-US" altLang="zh-CN" sz="1200" dirty="0" smtClean="0">
                <a:sym typeface="Huawei Sans" panose="020C0503030203020204" pitchFamily="34" charset="0"/>
              </a:rPr>
              <a:t>Discards the route whose next hop is unreachable.</a:t>
            </a:r>
          </a:p>
          <a:p>
            <a:pPr lvl="1">
              <a:buFont typeface="+mj-lt"/>
              <a:buAutoNum type="arabicPeriod"/>
            </a:pPr>
            <a:r>
              <a:rPr lang="en-US" altLang="zh-CN" sz="1200" dirty="0" smtClean="0">
                <a:sym typeface="Huawei Sans" panose="020C0503030203020204" pitchFamily="34" charset="0"/>
              </a:rPr>
              <a:t>Prefers the route with the largest Preferred-Value attribute value.</a:t>
            </a:r>
          </a:p>
          <a:p>
            <a:pPr lvl="1">
              <a:buFont typeface="+mj-lt"/>
              <a:buAutoNum type="arabicPeriod"/>
            </a:pPr>
            <a:r>
              <a:rPr lang="en-US" altLang="zh-CN" sz="1200" dirty="0">
                <a:sym typeface="Huawei Sans" panose="020C0503030203020204" pitchFamily="34" charset="0"/>
              </a:rPr>
              <a:t>Prefers the route with the largest </a:t>
            </a:r>
            <a:r>
              <a:rPr lang="en-US" altLang="zh-CN" sz="1200" dirty="0" err="1">
                <a:sym typeface="Huawei Sans" panose="020C0503030203020204" pitchFamily="34" charset="0"/>
              </a:rPr>
              <a:t>Local_Preference</a:t>
            </a:r>
            <a:r>
              <a:rPr lang="en-US" altLang="zh-CN" sz="1200" dirty="0">
                <a:sym typeface="Huawei Sans" panose="020C0503030203020204" pitchFamily="34" charset="0"/>
              </a:rPr>
              <a:t> value.</a:t>
            </a:r>
          </a:p>
          <a:p>
            <a:pPr lvl="1">
              <a:buFont typeface="+mj-lt"/>
              <a:buAutoNum type="arabicPeriod"/>
            </a:pPr>
            <a:r>
              <a:rPr lang="en-US" altLang="zh-CN" sz="1200" dirty="0">
                <a:sym typeface="Huawei Sans" panose="020C0503030203020204" pitchFamily="34" charset="0"/>
              </a:rPr>
              <a:t>Prefers the locally originated BGP route, which takes precedence over the route learned from a peer. The locally summarized route, automatically summarized route, route learned by using the network command, route learned by using the import-route command, and route learned from a peer are in descending order of priority.</a:t>
            </a:r>
          </a:p>
          <a:p>
            <a:pPr lvl="1">
              <a:buFont typeface="+mj-lt"/>
              <a:buAutoNum type="arabicPeriod"/>
            </a:pPr>
            <a:r>
              <a:rPr lang="en-US" altLang="zh-CN" sz="1200" dirty="0">
                <a:sym typeface="Huawei Sans" panose="020C0503030203020204" pitchFamily="34" charset="0"/>
              </a:rPr>
              <a:t>Prefers the route with the shortest </a:t>
            </a:r>
            <a:r>
              <a:rPr lang="en-US" altLang="zh-CN" sz="1200" dirty="0" err="1">
                <a:sym typeface="Huawei Sans" panose="020C0503030203020204" pitchFamily="34" charset="0"/>
              </a:rPr>
              <a:t>AS_Path</a:t>
            </a:r>
            <a:r>
              <a:rPr lang="en-US" altLang="zh-CN" sz="1200" dirty="0">
                <a:sym typeface="Huawei Sans" panose="020C0503030203020204" pitchFamily="34" charset="0"/>
              </a:rPr>
              <a:t>.</a:t>
            </a:r>
          </a:p>
          <a:p>
            <a:pPr lvl="1">
              <a:buFont typeface="+mj-lt"/>
              <a:buAutoNum type="arabicPeriod"/>
            </a:pPr>
            <a:r>
              <a:rPr lang="en-US" altLang="zh-CN" sz="1200" dirty="0">
                <a:sym typeface="Huawei Sans" panose="020C0503030203020204" pitchFamily="34" charset="0"/>
              </a:rPr>
              <a:t>Prefers the route with the shortest </a:t>
            </a:r>
            <a:r>
              <a:rPr lang="en-US" altLang="zh-CN" sz="1200" dirty="0" err="1">
                <a:sym typeface="Huawei Sans" panose="020C0503030203020204" pitchFamily="34" charset="0"/>
              </a:rPr>
              <a:t>AS_Path</a:t>
            </a:r>
            <a:r>
              <a:rPr lang="en-US" altLang="zh-CN" sz="1200" dirty="0">
                <a:sym typeface="Huawei Sans" panose="020C0503030203020204" pitchFamily="34" charset="0"/>
              </a:rPr>
              <a:t>. The routes with Origin attributes of IGP, EGP, and Incomplete are in descending order of priority.</a:t>
            </a:r>
          </a:p>
          <a:p>
            <a:pPr lvl="1">
              <a:buFont typeface="+mj-lt"/>
              <a:buAutoNum type="arabicPeriod"/>
            </a:pPr>
            <a:r>
              <a:rPr lang="en-US" altLang="zh-CN" sz="1200" dirty="0">
                <a:sym typeface="Huawei Sans" panose="020C0503030203020204" pitchFamily="34" charset="0"/>
              </a:rPr>
              <a:t>Prefers the route with the lowest MED.</a:t>
            </a:r>
          </a:p>
          <a:p>
            <a:pPr lvl="1">
              <a:buFont typeface="+mj-lt"/>
              <a:buAutoNum type="arabicPeriod"/>
            </a:pPr>
            <a:r>
              <a:rPr lang="en-US" altLang="zh-CN" sz="1200" dirty="0">
                <a:sym typeface="Huawei Sans" panose="020C0503030203020204" pitchFamily="34" charset="0"/>
              </a:rPr>
              <a:t>Prefers routes learned from EBGP peers to routes learned from IBGP peers.</a:t>
            </a:r>
          </a:p>
          <a:p>
            <a:pPr lvl="1">
              <a:buFont typeface="+mj-lt"/>
              <a:buAutoNum type="arabicPeriod"/>
            </a:pPr>
            <a:r>
              <a:rPr lang="en-US" altLang="zh-CN" sz="1200" dirty="0">
                <a:sym typeface="Huawei Sans" panose="020C0503030203020204" pitchFamily="34" charset="0"/>
              </a:rPr>
              <a:t>Prefers the route with the smallest IGP metric to the next hop.</a:t>
            </a:r>
          </a:p>
          <a:p>
            <a:pPr lvl="1">
              <a:buFont typeface="+mj-lt"/>
              <a:buAutoNum type="arabicPeriod"/>
            </a:pPr>
            <a:r>
              <a:rPr lang="en-US" altLang="zh-CN" sz="1200" b="1" dirty="0">
                <a:solidFill>
                  <a:srgbClr val="EC7061"/>
                </a:solidFill>
                <a:sym typeface="Huawei Sans" panose="020C0503030203020204" pitchFamily="34" charset="0"/>
              </a:rPr>
              <a:t>Prefers the route with the shortest </a:t>
            </a:r>
            <a:r>
              <a:rPr lang="en-US" altLang="zh-CN" sz="1200" b="1" dirty="0" err="1">
                <a:solidFill>
                  <a:srgbClr val="EC7061"/>
                </a:solidFill>
                <a:sym typeface="Huawei Sans" panose="020C0503030203020204" pitchFamily="34" charset="0"/>
              </a:rPr>
              <a:t>Cluster_List</a:t>
            </a:r>
            <a:r>
              <a:rPr lang="en-US" altLang="zh-CN" sz="1200" b="1" dirty="0">
                <a:solidFill>
                  <a:srgbClr val="EC7061"/>
                </a:solidFill>
                <a:sym typeface="Huawei Sans" panose="020C0503030203020204" pitchFamily="34" charset="0"/>
              </a:rPr>
              <a:t> length.</a:t>
            </a:r>
          </a:p>
          <a:p>
            <a:pPr lvl="1">
              <a:buFont typeface="+mj-lt"/>
              <a:buAutoNum type="arabicPeriod"/>
            </a:pPr>
            <a:r>
              <a:rPr lang="en-US" altLang="zh-CN" sz="1200" dirty="0" smtClean="0">
                <a:sym typeface="Huawei Sans" panose="020C0503030203020204" pitchFamily="34" charset="0"/>
              </a:rPr>
              <a:t>Prefers the route advertised by the device with the smallest router ID (</a:t>
            </a:r>
            <a:r>
              <a:rPr lang="en-US" altLang="zh-CN" sz="1200" dirty="0" err="1" smtClean="0">
                <a:sym typeface="Huawei Sans" panose="020C0503030203020204" pitchFamily="34" charset="0"/>
              </a:rPr>
              <a:t>Originator_ID</a:t>
            </a:r>
            <a:r>
              <a:rPr lang="en-US" altLang="zh-CN" sz="1200" dirty="0" smtClean="0">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learned from the peer with the smallest IP address.</a:t>
            </a:r>
          </a:p>
          <a:p>
            <a:endParaRPr lang="zh-CN" altLang="en-US" sz="1400" dirty="0"/>
          </a:p>
        </p:txBody>
      </p:sp>
      <p:sp>
        <p:nvSpPr>
          <p:cNvPr id="2" name="标题 1"/>
          <p:cNvSpPr>
            <a:spLocks noGrp="1"/>
          </p:cNvSpPr>
          <p:nvPr>
            <p:ph type="title"/>
          </p:nvPr>
        </p:nvSpPr>
        <p:spPr/>
        <p:txBody>
          <a:bodyPr/>
          <a:lstStyle/>
          <a:p>
            <a:r>
              <a:rPr lang="en-US" smtClean="0">
                <a:sym typeface="Huawei Sans" panose="020C0503030203020204" pitchFamily="34" charset="0"/>
              </a:rPr>
              <a:t>Rules for Selecting a Preferred BGP Route</a:t>
            </a:r>
            <a:endParaRPr lang="en-US" dirty="0">
              <a:sym typeface="Huawei Sans" panose="020C0503030203020204" pitchFamily="34" charset="0"/>
            </a:endParaRPr>
          </a:p>
        </p:txBody>
      </p:sp>
    </p:spTree>
    <p:extLst>
      <p:ext uri="{BB962C8B-B14F-4D97-AF65-F5344CB8AC3E}">
        <p14:creationId xmlns:p14="http://schemas.microsoft.com/office/powerpoint/2010/main" val="104991274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Preferring the Route with the Shortest Cluster_List Length (1)</a:t>
            </a:r>
            <a:endParaRPr lang="en-US" altLang="zh-CN" dirty="0">
              <a:sym typeface="Huawei Sans" panose="020C0503030203020204" pitchFamily="34" charset="0"/>
            </a:endParaRPr>
          </a:p>
        </p:txBody>
      </p:sp>
      <p:sp>
        <p:nvSpPr>
          <p:cNvPr id="16" name="文本占位符 15"/>
          <p:cNvSpPr>
            <a:spLocks noGrp="1"/>
          </p:cNvSpPr>
          <p:nvPr>
            <p:ph type="body" sz="quarter" idx="4294967295"/>
          </p:nvPr>
        </p:nvSpPr>
        <p:spPr bwMode="gray">
          <a:xfrm>
            <a:off x="6092655" y="1243013"/>
            <a:ext cx="5662612" cy="4967287"/>
          </a:xfrm>
        </p:spPr>
        <p:txBody>
          <a:bodyPr/>
          <a:lstStyle/>
          <a:p>
            <a:r>
              <a:rPr lang="en-US" altLang="zh-CN" sz="1800" dirty="0" smtClean="0">
                <a:sym typeface="Huawei Sans" panose="020C0503030203020204" pitchFamily="34" charset="0"/>
              </a:rPr>
              <a:t>The following configuration is performed:</a:t>
            </a:r>
          </a:p>
          <a:p>
            <a:pPr lvl="1"/>
            <a:r>
              <a:rPr lang="en-US" altLang="zh-CN" sz="1600" dirty="0" smtClean="0">
                <a:sym typeface="Huawei Sans" panose="020C0503030203020204" pitchFamily="34" charset="0"/>
              </a:rPr>
              <a:t>Configure only R5 to advertise the route 10.0.45.0/24 to BGP.</a:t>
            </a:r>
          </a:p>
          <a:p>
            <a:pPr lvl="1"/>
            <a:r>
              <a:rPr lang="en-US" altLang="zh-CN" sz="1600" dirty="0" smtClean="0">
                <a:sym typeface="Huawei Sans" panose="020C0503030203020204" pitchFamily="34" charset="0"/>
              </a:rPr>
              <a:t>Configure R1 as the RR and R3 as the client of R1.</a:t>
            </a:r>
          </a:p>
          <a:p>
            <a:pPr lvl="1"/>
            <a:r>
              <a:rPr lang="en-US" altLang="zh-CN" sz="1600" dirty="0" smtClean="0">
                <a:sym typeface="Huawei Sans" panose="020C0503030203020204" pitchFamily="34" charset="0"/>
              </a:rPr>
              <a:t>Establish an IBGP peer relationship between R2 and R3 based on loopback interfaces.</a:t>
            </a:r>
          </a:p>
          <a:p>
            <a:r>
              <a:rPr lang="en-US" altLang="zh-CN" sz="1800" dirty="0" smtClean="0">
                <a:sym typeface="Huawei Sans" panose="020C0503030203020204" pitchFamily="34" charset="0"/>
              </a:rPr>
              <a:t>R2 receives the BGP route 10.0.45.0/24 advertised by R3 and the BGP route 10.0.45.0/24 reflected by R1.</a:t>
            </a:r>
          </a:p>
          <a:p>
            <a:r>
              <a:rPr lang="en-US" altLang="zh-CN" sz="1800" dirty="0" smtClean="0">
                <a:sym typeface="Huawei Sans" panose="020C0503030203020204" pitchFamily="34" charset="0"/>
              </a:rPr>
              <a:t>By default, the preceding rules cannot determine the optimal route. In this case, the route is selected based on </a:t>
            </a:r>
            <a:r>
              <a:rPr lang="en-US" altLang="zh-CN" sz="1800" dirty="0" err="1" smtClean="0">
                <a:sym typeface="Huawei Sans" panose="020C0503030203020204" pitchFamily="34" charset="0"/>
              </a:rPr>
              <a:t>Cluster_List</a:t>
            </a:r>
            <a:r>
              <a:rPr lang="en-US" altLang="zh-CN" sz="1800" dirty="0" smtClean="0">
                <a:sym typeface="Huawei Sans" panose="020C0503030203020204" pitchFamily="34" charset="0"/>
              </a:rPr>
              <a:t>.</a:t>
            </a:r>
          </a:p>
          <a:p>
            <a:endParaRPr lang="zh-CN" altLang="en-US" sz="1800" dirty="0"/>
          </a:p>
        </p:txBody>
      </p:sp>
      <p:sp>
        <p:nvSpPr>
          <p:cNvPr id="3" name="圆角矩形 2"/>
          <p:cNvSpPr/>
          <p:nvPr/>
        </p:nvSpPr>
        <p:spPr bwMode="gray">
          <a:xfrm>
            <a:off x="927995" y="2769299"/>
            <a:ext cx="4710333"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713105" y="4614687"/>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5217134" y="4676592"/>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4234541" y="4581013"/>
            <a:ext cx="1733379" cy="109964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3146359" y="3510523"/>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514610" y="2461642"/>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078245" y="3088412"/>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68088" y="3088412"/>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3"/>
          </p:cNvCxnSpPr>
          <p:nvPr/>
        </p:nvCxnSpPr>
        <p:spPr bwMode="gray">
          <a:xfrm flipH="1">
            <a:off x="1895438" y="3304146"/>
            <a:ext cx="1182807"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2747508" y="2803193"/>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bwMode="gray">
          <a:xfrm>
            <a:off x="492076" y="1991360"/>
            <a:ext cx="5469976" cy="1946199"/>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711570" y="3088412"/>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9" idx="3"/>
            <a:endCxn id="14" idx="1"/>
          </p:cNvCxnSpPr>
          <p:nvPr/>
        </p:nvCxnSpPr>
        <p:spPr bwMode="gray">
          <a:xfrm>
            <a:off x="3605595" y="3304146"/>
            <a:ext cx="1105975" cy="0"/>
          </a:xfrm>
          <a:prstGeom prst="line">
            <a:avLst/>
          </a:prstGeom>
          <a:noFill/>
          <a:ln w="19050" cap="flat" cmpd="sng" algn="ctr">
            <a:solidFill>
              <a:schemeClr val="bg1">
                <a:lumMod val="50000"/>
              </a:schemeClr>
            </a:solidFill>
            <a:prstDash val="solid"/>
          </a:ln>
          <a:effectLst/>
        </p:spPr>
      </p:cxnSp>
      <p:cxnSp>
        <p:nvCxnSpPr>
          <p:cNvPr id="22" name="直接连接符 21">
            <a:extLst>
              <a:ext uri="{FF2B5EF4-FFF2-40B4-BE49-F238E27FC236}">
                <a16:creationId xmlns="" xmlns:a16="http://schemas.microsoft.com/office/drawing/2014/main" id="{94275FFE-3BE6-4C12-8737-FDFE3456C4A2}"/>
              </a:ext>
            </a:extLst>
          </p:cNvPr>
          <p:cNvCxnSpPr>
            <a:stCxn id="14" idx="2"/>
            <a:endCxn id="4" idx="0"/>
          </p:cNvCxnSpPr>
          <p:nvPr/>
        </p:nvCxnSpPr>
        <p:spPr bwMode="gray">
          <a:xfrm>
            <a:off x="4975245" y="3519880"/>
            <a:ext cx="1535" cy="109480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820935" y="2803193"/>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4713105" y="2803193"/>
            <a:ext cx="527350"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3924086" y="470676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p:cNvCxnSpPr/>
          <p:nvPr/>
        </p:nvCxnSpPr>
        <p:spPr bwMode="gray">
          <a:xfrm flipH="1">
            <a:off x="2167294" y="3706646"/>
            <a:ext cx="860386" cy="0"/>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cxnSp>
        <p:nvCxnSpPr>
          <p:cNvPr id="32" name="直接连接符 31"/>
          <p:cNvCxnSpPr/>
          <p:nvPr/>
        </p:nvCxnSpPr>
        <p:spPr bwMode="gray">
          <a:xfrm flipH="1">
            <a:off x="3605595" y="3706646"/>
            <a:ext cx="1157734"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34" name="直接连接符 33"/>
          <p:cNvCxnSpPr/>
          <p:nvPr/>
        </p:nvCxnSpPr>
        <p:spPr bwMode="gray">
          <a:xfrm flipH="1">
            <a:off x="4763329" y="3767591"/>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9" name="TextBox 120">
            <a:extLst>
              <a:ext uri="{FF2B5EF4-FFF2-40B4-BE49-F238E27FC236}">
                <a16:creationId xmlns="" xmlns:a16="http://schemas.microsoft.com/office/drawing/2014/main" id="{020D7A1D-EFAD-4C8C-B9DE-D0FAD269B77A}"/>
              </a:ext>
            </a:extLst>
          </p:cNvPr>
          <p:cNvSpPr txBox="1"/>
          <p:nvPr/>
        </p:nvSpPr>
        <p:spPr bwMode="gray">
          <a:xfrm>
            <a:off x="3027680" y="2063135"/>
            <a:ext cx="707457" cy="307657"/>
          </a:xfrm>
          <a:prstGeom prst="rect">
            <a:avLst/>
          </a:prstGeom>
          <a:noFill/>
          <a:ln>
            <a:noFill/>
          </a:ln>
        </p:spPr>
        <p:txBody>
          <a:bodyPr wrap="square" rtlCol="0">
            <a:spAutoFit/>
          </a:bodyPr>
          <a:lstStyle/>
          <a:p>
            <a:pPr 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p:cNvCxnSpPr/>
          <p:nvPr/>
        </p:nvCxnSpPr>
        <p:spPr bwMode="gray">
          <a:xfrm flipH="1">
            <a:off x="667704" y="5374981"/>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7" name="文本框 46"/>
          <p:cNvSpPr txBox="1"/>
          <p:nvPr/>
        </p:nvSpPr>
        <p:spPr bwMode="gray">
          <a:xfrm>
            <a:off x="1018394" y="5236536"/>
            <a:ext cx="2023311" cy="276999"/>
          </a:xfrm>
          <a:prstGeom prst="rect">
            <a:avLst/>
          </a:prstGeom>
          <a:noFill/>
        </p:spPr>
        <p:txBody>
          <a:bodyPr wrap="square" rtlCol="0" anchor="ctr" anchorCtr="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48" name="直接连接符 47"/>
          <p:cNvCxnSpPr/>
          <p:nvPr/>
        </p:nvCxnSpPr>
        <p:spPr bwMode="gray">
          <a:xfrm flipH="1">
            <a:off x="667704" y="5680653"/>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49" name="文本框 48"/>
          <p:cNvSpPr txBox="1"/>
          <p:nvPr/>
        </p:nvSpPr>
        <p:spPr bwMode="gray">
          <a:xfrm>
            <a:off x="1018394" y="5542208"/>
            <a:ext cx="2714206" cy="276999"/>
          </a:xfrm>
          <a:prstGeom prst="rect">
            <a:avLst/>
          </a:prstGeom>
          <a:noFill/>
        </p:spPr>
        <p:txBody>
          <a:bodyPr wrap="square" rtlCol="0" anchor="ctr" anchorCtr="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41" name="直接连接符 40"/>
          <p:cNvCxnSpPr/>
          <p:nvPr/>
        </p:nvCxnSpPr>
        <p:spPr bwMode="gray">
          <a:xfrm flipH="1">
            <a:off x="1981069" y="3417313"/>
            <a:ext cx="1006453" cy="0"/>
          </a:xfrm>
          <a:prstGeom prst="line">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44" name="直接连接符 43"/>
          <p:cNvCxnSpPr/>
          <p:nvPr/>
        </p:nvCxnSpPr>
        <p:spPr bwMode="gray">
          <a:xfrm flipH="1">
            <a:off x="3655355" y="3417313"/>
            <a:ext cx="1006453" cy="0"/>
          </a:xfrm>
          <a:prstGeom prst="line">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17" name="任意多边形 16"/>
          <p:cNvSpPr/>
          <p:nvPr/>
        </p:nvSpPr>
        <p:spPr bwMode="gray">
          <a:xfrm>
            <a:off x="1842452" y="2368332"/>
            <a:ext cx="2927927" cy="633076"/>
          </a:xfrm>
          <a:custGeom>
            <a:avLst/>
            <a:gdLst>
              <a:gd name="connsiteX0" fmla="*/ 0 w 1911928"/>
              <a:gd name="connsiteY0" fmla="*/ 9237 h 9237"/>
              <a:gd name="connsiteX1" fmla="*/ 1911928 w 1911928"/>
              <a:gd name="connsiteY1" fmla="*/ 0 h 9237"/>
              <a:gd name="connsiteX0" fmla="*/ 0 w 10725"/>
              <a:gd name="connsiteY0" fmla="*/ 579961 h 579961"/>
              <a:gd name="connsiteX1" fmla="*/ 10725 w 10725"/>
              <a:gd name="connsiteY1" fmla="*/ 0 h 579961"/>
              <a:gd name="connsiteX0" fmla="*/ 0 w 10725"/>
              <a:gd name="connsiteY0" fmla="*/ 579961 h 579961"/>
              <a:gd name="connsiteX1" fmla="*/ 10725 w 10725"/>
              <a:gd name="connsiteY1" fmla="*/ 0 h 579961"/>
              <a:gd name="connsiteX0" fmla="*/ 0 w 16087"/>
              <a:gd name="connsiteY0" fmla="*/ 354796 h 354796"/>
              <a:gd name="connsiteX1" fmla="*/ 16087 w 16087"/>
              <a:gd name="connsiteY1" fmla="*/ 214805 h 354796"/>
              <a:gd name="connsiteX0" fmla="*/ 0 w 16087"/>
              <a:gd name="connsiteY0" fmla="*/ 657687 h 657687"/>
              <a:gd name="connsiteX1" fmla="*/ 16087 w 16087"/>
              <a:gd name="connsiteY1" fmla="*/ 517696 h 657687"/>
              <a:gd name="connsiteX0" fmla="*/ 0 w 15314"/>
              <a:gd name="connsiteY0" fmla="*/ 615130 h 615130"/>
              <a:gd name="connsiteX1" fmla="*/ 15314 w 15314"/>
              <a:gd name="connsiteY1" fmla="*/ 555133 h 615130"/>
              <a:gd name="connsiteX0" fmla="*/ 0 w 15314"/>
              <a:gd name="connsiteY0" fmla="*/ 685370 h 685370"/>
              <a:gd name="connsiteX1" fmla="*/ 15314 w 15314"/>
              <a:gd name="connsiteY1" fmla="*/ 625373 h 685370"/>
            </a:gdLst>
            <a:ahLst/>
            <a:cxnLst>
              <a:cxn ang="0">
                <a:pos x="connsiteX0" y="connsiteY0"/>
              </a:cxn>
              <a:cxn ang="0">
                <a:pos x="connsiteX1" y="connsiteY1"/>
              </a:cxn>
            </a:cxnLst>
            <a:rect l="l" t="t" r="r" b="b"/>
            <a:pathLst>
              <a:path w="15314" h="685370">
                <a:moveTo>
                  <a:pt x="0" y="685370"/>
                </a:moveTo>
                <a:cubicBezTo>
                  <a:pt x="3285" y="-127908"/>
                  <a:pt x="10338" y="-301231"/>
                  <a:pt x="15314" y="625373"/>
                </a:cubicBezTo>
              </a:path>
            </a:pathLst>
          </a:cu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任意多边形 44"/>
          <p:cNvSpPr/>
          <p:nvPr/>
        </p:nvSpPr>
        <p:spPr bwMode="gray">
          <a:xfrm>
            <a:off x="1945155" y="2508266"/>
            <a:ext cx="2716653" cy="633076"/>
          </a:xfrm>
          <a:custGeom>
            <a:avLst/>
            <a:gdLst>
              <a:gd name="connsiteX0" fmla="*/ 0 w 1911928"/>
              <a:gd name="connsiteY0" fmla="*/ 9237 h 9237"/>
              <a:gd name="connsiteX1" fmla="*/ 1911928 w 1911928"/>
              <a:gd name="connsiteY1" fmla="*/ 0 h 9237"/>
              <a:gd name="connsiteX0" fmla="*/ 0 w 10725"/>
              <a:gd name="connsiteY0" fmla="*/ 579961 h 579961"/>
              <a:gd name="connsiteX1" fmla="*/ 10725 w 10725"/>
              <a:gd name="connsiteY1" fmla="*/ 0 h 579961"/>
              <a:gd name="connsiteX0" fmla="*/ 0 w 10725"/>
              <a:gd name="connsiteY0" fmla="*/ 579961 h 579961"/>
              <a:gd name="connsiteX1" fmla="*/ 10725 w 10725"/>
              <a:gd name="connsiteY1" fmla="*/ 0 h 579961"/>
              <a:gd name="connsiteX0" fmla="*/ 0 w 16087"/>
              <a:gd name="connsiteY0" fmla="*/ 354796 h 354796"/>
              <a:gd name="connsiteX1" fmla="*/ 16087 w 16087"/>
              <a:gd name="connsiteY1" fmla="*/ 214805 h 354796"/>
              <a:gd name="connsiteX0" fmla="*/ 0 w 16087"/>
              <a:gd name="connsiteY0" fmla="*/ 657687 h 657687"/>
              <a:gd name="connsiteX1" fmla="*/ 16087 w 16087"/>
              <a:gd name="connsiteY1" fmla="*/ 517696 h 657687"/>
              <a:gd name="connsiteX0" fmla="*/ 0 w 15314"/>
              <a:gd name="connsiteY0" fmla="*/ 615130 h 615130"/>
              <a:gd name="connsiteX1" fmla="*/ 15314 w 15314"/>
              <a:gd name="connsiteY1" fmla="*/ 555133 h 615130"/>
              <a:gd name="connsiteX0" fmla="*/ 0 w 15314"/>
              <a:gd name="connsiteY0" fmla="*/ 685370 h 685370"/>
              <a:gd name="connsiteX1" fmla="*/ 15314 w 15314"/>
              <a:gd name="connsiteY1" fmla="*/ 625373 h 685370"/>
            </a:gdLst>
            <a:ahLst/>
            <a:cxnLst>
              <a:cxn ang="0">
                <a:pos x="connsiteX0" y="connsiteY0"/>
              </a:cxn>
              <a:cxn ang="0">
                <a:pos x="connsiteX1" y="connsiteY1"/>
              </a:cxn>
            </a:cxnLst>
            <a:rect l="l" t="t" r="r" b="b"/>
            <a:pathLst>
              <a:path w="15314" h="685370">
                <a:moveTo>
                  <a:pt x="0" y="685370"/>
                </a:moveTo>
                <a:cubicBezTo>
                  <a:pt x="3285" y="-127908"/>
                  <a:pt x="10338" y="-301231"/>
                  <a:pt x="15314" y="625373"/>
                </a:cubicBezTo>
              </a:path>
            </a:pathLst>
          </a:custGeom>
          <a:noFill/>
          <a:ln w="25400" cap="flat" cmpd="sng" algn="ctr">
            <a:solidFill>
              <a:srgbClr val="FFC000"/>
            </a:solidFill>
            <a:prstDash val="solid"/>
            <a:headEnd type="arrow" w="med" len="med"/>
            <a:tailEnd type="none" w="med" len="med"/>
          </a:ln>
          <a:effectLst>
            <a:outerShdw blurRad="152400" dist="38100" dir="5400000" algn="t" rotWithShape="0">
              <a:prstClr val="black">
                <a:alpha val="12000"/>
              </a:prstClr>
            </a:outerShdw>
          </a:effectLst>
        </p:spPr>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120">
            <a:extLst>
              <a:ext uri="{FF2B5EF4-FFF2-40B4-BE49-F238E27FC236}">
                <a16:creationId xmlns="" xmlns:a16="http://schemas.microsoft.com/office/drawing/2014/main" id="{020D7A1D-EFAD-4C8C-B9DE-D0FAD269B77A}"/>
              </a:ext>
            </a:extLst>
          </p:cNvPr>
          <p:cNvSpPr txBox="1"/>
          <p:nvPr/>
        </p:nvSpPr>
        <p:spPr bwMode="gray">
          <a:xfrm>
            <a:off x="2133113" y="3375164"/>
            <a:ext cx="707457" cy="307657"/>
          </a:xfrm>
          <a:prstGeom prst="rect">
            <a:avLst/>
          </a:prstGeom>
          <a:noFill/>
          <a:ln>
            <a:noFill/>
          </a:ln>
        </p:spPr>
        <p:txBody>
          <a:bodyPr wrap="square" rtlCol="0">
            <a:spAutoFit/>
          </a:bodyPr>
          <a:lstStyle/>
          <a:p>
            <a:pPr 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Box 120">
            <a:extLst>
              <a:ext uri="{FF2B5EF4-FFF2-40B4-BE49-F238E27FC236}">
                <a16:creationId xmlns="" xmlns:a16="http://schemas.microsoft.com/office/drawing/2014/main" id="{020D7A1D-EFAD-4C8C-B9DE-D0FAD269B77A}"/>
              </a:ext>
            </a:extLst>
          </p:cNvPr>
          <p:cNvSpPr txBox="1"/>
          <p:nvPr/>
        </p:nvSpPr>
        <p:spPr bwMode="gray">
          <a:xfrm>
            <a:off x="3786153" y="3375164"/>
            <a:ext cx="707457" cy="307657"/>
          </a:xfrm>
          <a:prstGeom prst="rect">
            <a:avLst/>
          </a:prstGeom>
          <a:noFill/>
          <a:ln>
            <a:noFill/>
          </a:ln>
        </p:spPr>
        <p:txBody>
          <a:bodyPr wrap="square" rtlCol="0">
            <a:spAutoFit/>
          </a:bodyPr>
          <a:lstStyle/>
          <a:p>
            <a:pPr 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20">
            <a:extLst>
              <a:ext uri="{FF2B5EF4-FFF2-40B4-BE49-F238E27FC236}">
                <a16:creationId xmlns="" xmlns:a16="http://schemas.microsoft.com/office/drawing/2014/main" id="{31930744-3D36-4F81-8426-6F129C1A6804}"/>
              </a:ext>
            </a:extLst>
          </p:cNvPr>
          <p:cNvSpPr txBox="1"/>
          <p:nvPr/>
        </p:nvSpPr>
        <p:spPr bwMode="gray">
          <a:xfrm>
            <a:off x="3906716" y="5310770"/>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a:extLst>
              <a:ext uri="{FF2B5EF4-FFF2-40B4-BE49-F238E27FC236}">
                <a16:creationId xmlns="" xmlns:a16="http://schemas.microsoft.com/office/drawing/2014/main" id="{927AD331-23D3-4BE6-8DF7-31B7006A5D7F}"/>
              </a:ext>
            </a:extLst>
          </p:cNvPr>
          <p:cNvCxnSpPr>
            <a:cxnSpLocks/>
          </p:cNvCxnSpPr>
          <p:nvPr/>
        </p:nvCxnSpPr>
        <p:spPr bwMode="gray">
          <a:xfrm flipH="1">
            <a:off x="4319588" y="5299187"/>
            <a:ext cx="876352"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2" name="直接连接符 51">
            <a:extLst>
              <a:ext uri="{FF2B5EF4-FFF2-40B4-BE49-F238E27FC236}">
                <a16:creationId xmlns="" xmlns:a16="http://schemas.microsoft.com/office/drawing/2014/main" id="{927AD331-23D3-4BE6-8DF7-31B7006A5D7F}"/>
              </a:ext>
            </a:extLst>
          </p:cNvPr>
          <p:cNvCxnSpPr>
            <a:cxnSpLocks/>
          </p:cNvCxnSpPr>
          <p:nvPr/>
        </p:nvCxnSpPr>
        <p:spPr bwMode="gray">
          <a:xfrm flipV="1">
            <a:off x="4983522" y="5048672"/>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38" name="TextBox 120">
            <a:extLst>
              <a:ext uri="{FF2B5EF4-FFF2-40B4-BE49-F238E27FC236}">
                <a16:creationId xmlns="" xmlns:a16="http://schemas.microsoft.com/office/drawing/2014/main" id="{020D7A1D-EFAD-4C8C-B9DE-D0FAD269B77A}"/>
              </a:ext>
            </a:extLst>
          </p:cNvPr>
          <p:cNvSpPr txBox="1"/>
          <p:nvPr/>
        </p:nvSpPr>
        <p:spPr bwMode="gray">
          <a:xfrm>
            <a:off x="4975245" y="3510523"/>
            <a:ext cx="1464749" cy="307657"/>
          </a:xfrm>
          <a:prstGeom prst="rect">
            <a:avLst/>
          </a:prstGeom>
          <a:noFill/>
          <a:ln>
            <a:noFill/>
          </a:ln>
        </p:spPr>
        <p:txBody>
          <a:bodyPr wrap="square" rtlCol="0">
            <a:spAutoFit/>
          </a:bodyPr>
          <a:lstStyle/>
          <a:p>
            <a:r>
              <a:rPr lang="en-US" altLang="zh-CN"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7147672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Preferring the Route with the Shortest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Cluster_List</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Length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927995" y="3424822"/>
            <a:ext cx="4710333"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713105" y="5270210"/>
            <a:ext cx="527350" cy="431467"/>
          </a:xfrm>
          <a:prstGeom prst="rect">
            <a:avLst/>
          </a:prstGeom>
          <a:noFill/>
        </p:spPr>
      </p:pic>
      <p:sp>
        <p:nvSpPr>
          <p:cNvPr id="6" name="TextBox 120">
            <a:extLst>
              <a:ext uri="{FF2B5EF4-FFF2-40B4-BE49-F238E27FC236}">
                <a16:creationId xmlns="" xmlns:a16="http://schemas.microsoft.com/office/drawing/2014/main" id="{020D7A1D-EFAD-4C8C-B9DE-D0FAD269B77A}"/>
              </a:ext>
            </a:extLst>
          </p:cNvPr>
          <p:cNvSpPr txBox="1"/>
          <p:nvPr/>
        </p:nvSpPr>
        <p:spPr bwMode="gray">
          <a:xfrm>
            <a:off x="5217134" y="5332115"/>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a:extLst>
              <a:ext uri="{FF2B5EF4-FFF2-40B4-BE49-F238E27FC236}">
                <a16:creationId xmlns="" xmlns:a16="http://schemas.microsoft.com/office/drawing/2014/main" id="{63EC1A45-DE44-4732-A300-8A63DEFB1977}"/>
              </a:ext>
            </a:extLst>
          </p:cNvPr>
          <p:cNvSpPr/>
          <p:nvPr/>
        </p:nvSpPr>
        <p:spPr bwMode="gray">
          <a:xfrm>
            <a:off x="4277360" y="5236535"/>
            <a:ext cx="1690560" cy="1047035"/>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20">
            <a:extLst>
              <a:ext uri="{FF2B5EF4-FFF2-40B4-BE49-F238E27FC236}">
                <a16:creationId xmlns="" xmlns:a16="http://schemas.microsoft.com/office/drawing/2014/main" id="{020D7A1D-EFAD-4C8C-B9DE-D0FAD269B77A}"/>
              </a:ext>
            </a:extLst>
          </p:cNvPr>
          <p:cNvSpPr txBox="1"/>
          <p:nvPr/>
        </p:nvSpPr>
        <p:spPr bwMode="gray">
          <a:xfrm>
            <a:off x="514610" y="3117165"/>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078245" y="3743935"/>
            <a:ext cx="527350" cy="431467"/>
          </a:xfrm>
          <a:prstGeom prst="rect">
            <a:avLst/>
          </a:prstGeom>
          <a:noFill/>
        </p:spPr>
      </p:pic>
      <p:pic>
        <p:nvPicPr>
          <p:cNvPr id="1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68088" y="3743935"/>
            <a:ext cx="527350" cy="431467"/>
          </a:xfrm>
          <a:prstGeom prst="rect">
            <a:avLst/>
          </a:prstGeom>
          <a:noFill/>
        </p:spPr>
      </p:pic>
      <p:cxnSp>
        <p:nvCxnSpPr>
          <p:cNvPr id="12" name="直接连接符 11">
            <a:extLst>
              <a:ext uri="{FF2B5EF4-FFF2-40B4-BE49-F238E27FC236}">
                <a16:creationId xmlns="" xmlns:a16="http://schemas.microsoft.com/office/drawing/2014/main" id="{94275FFE-3BE6-4C12-8737-FDFE3456C4A2}"/>
              </a:ext>
            </a:extLst>
          </p:cNvPr>
          <p:cNvCxnSpPr>
            <a:stCxn id="10" idx="1"/>
            <a:endCxn id="11" idx="3"/>
          </p:cNvCxnSpPr>
          <p:nvPr/>
        </p:nvCxnSpPr>
        <p:spPr bwMode="gray">
          <a:xfrm flipH="1">
            <a:off x="1895438" y="3959669"/>
            <a:ext cx="1182807" cy="0"/>
          </a:xfrm>
          <a:prstGeom prst="line">
            <a:avLst/>
          </a:prstGeom>
          <a:noFill/>
          <a:ln w="19050" cap="flat" cmpd="sng" algn="ctr">
            <a:solidFill>
              <a:schemeClr val="bg1">
                <a:lumMod val="50000"/>
              </a:schemeClr>
            </a:solidFill>
            <a:prstDash val="solid"/>
          </a:ln>
          <a:effectLst/>
        </p:spPr>
      </p:cxnSp>
      <p:sp>
        <p:nvSpPr>
          <p:cNvPr id="13" name="TextBox 120">
            <a:extLst>
              <a:ext uri="{FF2B5EF4-FFF2-40B4-BE49-F238E27FC236}">
                <a16:creationId xmlns="" xmlns:a16="http://schemas.microsoft.com/office/drawing/2014/main" id="{020D7A1D-EFAD-4C8C-B9DE-D0FAD269B77A}"/>
              </a:ext>
            </a:extLst>
          </p:cNvPr>
          <p:cNvSpPr txBox="1"/>
          <p:nvPr/>
        </p:nvSpPr>
        <p:spPr bwMode="gray">
          <a:xfrm>
            <a:off x="2747508" y="3458716"/>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任意多边形 13"/>
          <p:cNvSpPr/>
          <p:nvPr/>
        </p:nvSpPr>
        <p:spPr bwMode="gray">
          <a:xfrm>
            <a:off x="492076" y="2798861"/>
            <a:ext cx="5469976" cy="179422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711570" y="3743935"/>
            <a:ext cx="527350" cy="431467"/>
          </a:xfrm>
          <a:prstGeom prst="rect">
            <a:avLst/>
          </a:prstGeom>
          <a:noFill/>
        </p:spPr>
      </p:pic>
      <p:cxnSp>
        <p:nvCxnSpPr>
          <p:cNvPr id="16" name="直接连接符 15">
            <a:extLst>
              <a:ext uri="{FF2B5EF4-FFF2-40B4-BE49-F238E27FC236}">
                <a16:creationId xmlns="" xmlns:a16="http://schemas.microsoft.com/office/drawing/2014/main" id="{94275FFE-3BE6-4C12-8737-FDFE3456C4A2}"/>
              </a:ext>
            </a:extLst>
          </p:cNvPr>
          <p:cNvCxnSpPr>
            <a:stCxn id="10" idx="3"/>
            <a:endCxn id="15" idx="1"/>
          </p:cNvCxnSpPr>
          <p:nvPr/>
        </p:nvCxnSpPr>
        <p:spPr bwMode="gray">
          <a:xfrm>
            <a:off x="3605595" y="3959669"/>
            <a:ext cx="1105975" cy="0"/>
          </a:xfrm>
          <a:prstGeom prst="line">
            <a:avLst/>
          </a:prstGeom>
          <a:noFill/>
          <a:ln w="19050" cap="flat" cmpd="sng" algn="ctr">
            <a:solidFill>
              <a:schemeClr val="bg1">
                <a:lumMod val="50000"/>
              </a:schemeClr>
            </a:solidFill>
            <a:prstDash val="solid"/>
          </a:ln>
          <a:effectLst/>
        </p:spPr>
      </p:cxnSp>
      <p:cxnSp>
        <p:nvCxnSpPr>
          <p:cNvPr id="17" name="直接连接符 16">
            <a:extLst>
              <a:ext uri="{FF2B5EF4-FFF2-40B4-BE49-F238E27FC236}">
                <a16:creationId xmlns="" xmlns:a16="http://schemas.microsoft.com/office/drawing/2014/main" id="{94275FFE-3BE6-4C12-8737-FDFE3456C4A2}"/>
              </a:ext>
            </a:extLst>
          </p:cNvPr>
          <p:cNvCxnSpPr>
            <a:stCxn id="15" idx="2"/>
            <a:endCxn id="5" idx="0"/>
          </p:cNvCxnSpPr>
          <p:nvPr/>
        </p:nvCxnSpPr>
        <p:spPr bwMode="gray">
          <a:xfrm>
            <a:off x="4975245" y="4175403"/>
            <a:ext cx="1535" cy="1094807"/>
          </a:xfrm>
          <a:prstGeom prst="line">
            <a:avLst/>
          </a:prstGeom>
          <a:noFill/>
          <a:ln w="19050" cap="flat" cmpd="sng" algn="ctr">
            <a:solidFill>
              <a:schemeClr val="bg1">
                <a:lumMod val="50000"/>
              </a:schemeClr>
            </a:solidFill>
            <a:prstDash val="solid"/>
          </a:ln>
          <a:effectLst/>
        </p:spPr>
      </p:cxnSp>
      <p:sp>
        <p:nvSpPr>
          <p:cNvPr id="20" name="TextBox 120">
            <a:extLst>
              <a:ext uri="{FF2B5EF4-FFF2-40B4-BE49-F238E27FC236}">
                <a16:creationId xmlns="" xmlns:a16="http://schemas.microsoft.com/office/drawing/2014/main" id="{020D7A1D-EFAD-4C8C-B9DE-D0FAD269B77A}"/>
              </a:ext>
            </a:extLst>
          </p:cNvPr>
          <p:cNvSpPr txBox="1"/>
          <p:nvPr/>
        </p:nvSpPr>
        <p:spPr bwMode="gray">
          <a:xfrm>
            <a:off x="820935" y="3458716"/>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120">
            <a:extLst>
              <a:ext uri="{FF2B5EF4-FFF2-40B4-BE49-F238E27FC236}">
                <a16:creationId xmlns="" xmlns:a16="http://schemas.microsoft.com/office/drawing/2014/main" id="{020D7A1D-EFAD-4C8C-B9DE-D0FAD269B77A}"/>
              </a:ext>
            </a:extLst>
          </p:cNvPr>
          <p:cNvSpPr txBox="1"/>
          <p:nvPr/>
        </p:nvSpPr>
        <p:spPr bwMode="gray">
          <a:xfrm>
            <a:off x="4713105" y="3458716"/>
            <a:ext cx="504029"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120">
            <a:extLst>
              <a:ext uri="{FF2B5EF4-FFF2-40B4-BE49-F238E27FC236}">
                <a16:creationId xmlns="" xmlns:a16="http://schemas.microsoft.com/office/drawing/2014/main" id="{020D7A1D-EFAD-4C8C-B9DE-D0FAD269B77A}"/>
              </a:ext>
            </a:extLst>
          </p:cNvPr>
          <p:cNvSpPr txBox="1"/>
          <p:nvPr/>
        </p:nvSpPr>
        <p:spPr bwMode="gray">
          <a:xfrm>
            <a:off x="3965030" y="5362283"/>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p:nvPr/>
        </p:nvCxnSpPr>
        <p:spPr bwMode="gray">
          <a:xfrm flipH="1">
            <a:off x="4763329" y="4423114"/>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29" name="TextBox 120">
            <a:extLst>
              <a:ext uri="{FF2B5EF4-FFF2-40B4-BE49-F238E27FC236}">
                <a16:creationId xmlns="" xmlns:a16="http://schemas.microsoft.com/office/drawing/2014/main" id="{020D7A1D-EFAD-4C8C-B9DE-D0FAD269B77A}"/>
              </a:ext>
            </a:extLst>
          </p:cNvPr>
          <p:cNvSpPr txBox="1"/>
          <p:nvPr/>
        </p:nvSpPr>
        <p:spPr bwMode="gray">
          <a:xfrm>
            <a:off x="2905433" y="2760553"/>
            <a:ext cx="707457"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a:off x="820936" y="1554928"/>
            <a:ext cx="5291324" cy="1015266"/>
          </a:xfrm>
          <a:prstGeom prst="rect">
            <a:avLst/>
          </a:prstGeom>
          <a:solidFill>
            <a:srgbClr val="F4FBFE"/>
          </a:solidFill>
          <a:ln>
            <a:solidFill>
              <a:srgbClr val="99DFF9"/>
            </a:solidFill>
          </a:ln>
        </p:spPr>
        <p:txBody>
          <a:bodyPr wrap="square">
            <a:spAutoFit/>
          </a:bodyPr>
          <a:lstStyle/>
          <a:p>
            <a:pPr algn="just"/>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Total Number of Routes: 2</a:t>
            </a:r>
          </a:p>
          <a:p>
            <a:pPr algn="just"/>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Path/</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just"/>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just"/>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*&gt;i  10.0.45.0/24       10.0.3.3         0          100        0      300？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just"/>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i                            10.0.3.3         0          100        0      300？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67"/>
          <p:cNvSpPr/>
          <p:nvPr/>
        </p:nvSpPr>
        <p:spPr bwMode="gray">
          <a:xfrm rot="17059997">
            <a:off x="1275103" y="2725217"/>
            <a:ext cx="941020" cy="685601"/>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占位符 112"/>
          <p:cNvSpPr txBox="1">
            <a:spLocks/>
          </p:cNvSpPr>
          <p:nvPr/>
        </p:nvSpPr>
        <p:spPr bwMode="gray">
          <a:xfrm>
            <a:off x="6093620" y="2798860"/>
            <a:ext cx="5647707" cy="203244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buNone/>
            </a:pP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Based on the BGP routing table, it cannot be determined whether the BGP route reflected by R1 or advertised by R3 is preferred. To check detailed information about BGP routes, run the </a:t>
            </a:r>
            <a:r>
              <a:rPr lang="en-US" sz="1800" b="1" dirty="0" smtClean="0">
                <a:latin typeface="Huawei Sans" panose="020C0503030203020204" pitchFamily="34" charset="0"/>
                <a:ea typeface="方正兰亭黑简体" panose="02000000000000000000" pitchFamily="2" charset="-122"/>
                <a:sym typeface="Huawei Sans" panose="020C0503030203020204" pitchFamily="34" charset="0"/>
              </a:rPr>
              <a:t>display </a:t>
            </a:r>
            <a:r>
              <a:rPr lang="en-US" sz="1800" b="1" dirty="0" err="1" smtClean="0">
                <a:latin typeface="Huawei Sans" panose="020C0503030203020204" pitchFamily="34" charset="0"/>
                <a:ea typeface="方正兰亭黑简体" panose="02000000000000000000" pitchFamily="2" charset="-122"/>
                <a:sym typeface="Huawei Sans" panose="020C0503030203020204" pitchFamily="34" charset="0"/>
              </a:rPr>
              <a:t>bgp</a:t>
            </a:r>
            <a:r>
              <a:rPr lang="en-US" sz="1800" b="1" dirty="0" smtClean="0">
                <a:latin typeface="Huawei Sans" panose="020C0503030203020204" pitchFamily="34" charset="0"/>
                <a:ea typeface="方正兰亭黑简体" panose="02000000000000000000" pitchFamily="2" charset="-122"/>
                <a:sym typeface="Huawei Sans" panose="020C0503030203020204" pitchFamily="34" charset="0"/>
              </a:rPr>
              <a:t> routing 10.0.45.0 24</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 command.</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直接连接符 37"/>
          <p:cNvCxnSpPr/>
          <p:nvPr/>
        </p:nvCxnSpPr>
        <p:spPr bwMode="gray">
          <a:xfrm flipH="1">
            <a:off x="667704" y="5374981"/>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9" name="文本框 38"/>
          <p:cNvSpPr txBox="1"/>
          <p:nvPr/>
        </p:nvSpPr>
        <p:spPr bwMode="gray">
          <a:xfrm>
            <a:off x="1036067" y="5236536"/>
            <a:ext cx="2023311" cy="276999"/>
          </a:xfrm>
          <a:prstGeom prst="rect">
            <a:avLst/>
          </a:prstGeom>
          <a:noFill/>
        </p:spPr>
        <p:txBody>
          <a:bodyPr wrap="square" rtlCol="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40" name="直接连接符 39"/>
          <p:cNvCxnSpPr/>
          <p:nvPr/>
        </p:nvCxnSpPr>
        <p:spPr bwMode="gray">
          <a:xfrm flipH="1">
            <a:off x="667704" y="5680653"/>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41" name="文本框 40"/>
          <p:cNvSpPr txBox="1"/>
          <p:nvPr/>
        </p:nvSpPr>
        <p:spPr bwMode="gray">
          <a:xfrm>
            <a:off x="1036067" y="5542208"/>
            <a:ext cx="2714206" cy="276999"/>
          </a:xfrm>
          <a:prstGeom prst="rect">
            <a:avLst/>
          </a:prstGeom>
          <a:noFill/>
        </p:spPr>
        <p:txBody>
          <a:bodyPr wrap="square" rtlCol="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43" name="TextBox 120">
            <a:extLst>
              <a:ext uri="{FF2B5EF4-FFF2-40B4-BE49-F238E27FC236}">
                <a16:creationId xmlns="" xmlns:a16="http://schemas.microsoft.com/office/drawing/2014/main" id="{31930744-3D36-4F81-8426-6F129C1A6804}"/>
              </a:ext>
            </a:extLst>
          </p:cNvPr>
          <p:cNvSpPr txBox="1"/>
          <p:nvPr/>
        </p:nvSpPr>
        <p:spPr bwMode="gray">
          <a:xfrm>
            <a:off x="3960513" y="5963023"/>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a:extLst>
              <a:ext uri="{FF2B5EF4-FFF2-40B4-BE49-F238E27FC236}">
                <a16:creationId xmlns="" xmlns:a16="http://schemas.microsoft.com/office/drawing/2014/main" id="{927AD331-23D3-4BE6-8DF7-31B7006A5D7F}"/>
              </a:ext>
            </a:extLst>
          </p:cNvPr>
          <p:cNvCxnSpPr>
            <a:cxnSpLocks/>
          </p:cNvCxnSpPr>
          <p:nvPr/>
        </p:nvCxnSpPr>
        <p:spPr bwMode="gray">
          <a:xfrm flipH="1">
            <a:off x="4315329" y="5951440"/>
            <a:ext cx="876352"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a:extLst>
              <a:ext uri="{FF2B5EF4-FFF2-40B4-BE49-F238E27FC236}">
                <a16:creationId xmlns="" xmlns:a16="http://schemas.microsoft.com/office/drawing/2014/main" id="{927AD331-23D3-4BE6-8DF7-31B7006A5D7F}"/>
              </a:ext>
            </a:extLst>
          </p:cNvPr>
          <p:cNvCxnSpPr>
            <a:cxnSpLocks/>
          </p:cNvCxnSpPr>
          <p:nvPr/>
        </p:nvCxnSpPr>
        <p:spPr bwMode="gray">
          <a:xfrm flipV="1">
            <a:off x="4979263" y="5700925"/>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46" name="TextBox 120">
            <a:extLst>
              <a:ext uri="{FF2B5EF4-FFF2-40B4-BE49-F238E27FC236}">
                <a16:creationId xmlns="" xmlns:a16="http://schemas.microsoft.com/office/drawing/2014/main" id="{020D7A1D-EFAD-4C8C-B9DE-D0FAD269B77A}"/>
              </a:ext>
            </a:extLst>
          </p:cNvPr>
          <p:cNvSpPr txBox="1"/>
          <p:nvPr/>
        </p:nvSpPr>
        <p:spPr bwMode="gray">
          <a:xfrm>
            <a:off x="3110600" y="4203378"/>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连接符 48"/>
          <p:cNvCxnSpPr/>
          <p:nvPr/>
        </p:nvCxnSpPr>
        <p:spPr bwMode="gray">
          <a:xfrm flipH="1">
            <a:off x="2131535" y="4399501"/>
            <a:ext cx="860386" cy="0"/>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cxnSp>
        <p:nvCxnSpPr>
          <p:cNvPr id="50" name="直接连接符 49"/>
          <p:cNvCxnSpPr/>
          <p:nvPr/>
        </p:nvCxnSpPr>
        <p:spPr bwMode="gray">
          <a:xfrm flipH="1">
            <a:off x="3569836" y="4399501"/>
            <a:ext cx="1157734"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51" name="直接连接符 50"/>
          <p:cNvCxnSpPr/>
          <p:nvPr/>
        </p:nvCxnSpPr>
        <p:spPr bwMode="gray">
          <a:xfrm flipH="1">
            <a:off x="1945310" y="4110168"/>
            <a:ext cx="1006453" cy="0"/>
          </a:xfrm>
          <a:prstGeom prst="line">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52" name="直接连接符 51"/>
          <p:cNvCxnSpPr/>
          <p:nvPr/>
        </p:nvCxnSpPr>
        <p:spPr bwMode="gray">
          <a:xfrm flipH="1">
            <a:off x="3619596" y="4110168"/>
            <a:ext cx="1006453" cy="0"/>
          </a:xfrm>
          <a:prstGeom prst="line">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53" name="TextBox 120">
            <a:extLst>
              <a:ext uri="{FF2B5EF4-FFF2-40B4-BE49-F238E27FC236}">
                <a16:creationId xmlns="" xmlns:a16="http://schemas.microsoft.com/office/drawing/2014/main" id="{020D7A1D-EFAD-4C8C-B9DE-D0FAD269B77A}"/>
              </a:ext>
            </a:extLst>
          </p:cNvPr>
          <p:cNvSpPr txBox="1"/>
          <p:nvPr/>
        </p:nvSpPr>
        <p:spPr bwMode="gray">
          <a:xfrm>
            <a:off x="2097354" y="4068019"/>
            <a:ext cx="707457" cy="307657"/>
          </a:xfrm>
          <a:prstGeom prst="rect">
            <a:avLst/>
          </a:prstGeom>
          <a:noFill/>
          <a:ln>
            <a:noFill/>
          </a:ln>
        </p:spPr>
        <p:txBody>
          <a:bodyPr wrap="square" rtlCol="0">
            <a:spAutoFit/>
          </a:bodyPr>
          <a:lstStyle/>
          <a:p>
            <a:pPr 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120">
            <a:extLst>
              <a:ext uri="{FF2B5EF4-FFF2-40B4-BE49-F238E27FC236}">
                <a16:creationId xmlns="" xmlns:a16="http://schemas.microsoft.com/office/drawing/2014/main" id="{020D7A1D-EFAD-4C8C-B9DE-D0FAD269B77A}"/>
              </a:ext>
            </a:extLst>
          </p:cNvPr>
          <p:cNvSpPr txBox="1"/>
          <p:nvPr/>
        </p:nvSpPr>
        <p:spPr bwMode="gray">
          <a:xfrm>
            <a:off x="3750394" y="4068019"/>
            <a:ext cx="707457" cy="307657"/>
          </a:xfrm>
          <a:prstGeom prst="rect">
            <a:avLst/>
          </a:prstGeom>
          <a:noFill/>
          <a:ln>
            <a:noFill/>
          </a:ln>
        </p:spPr>
        <p:txBody>
          <a:bodyPr wrap="square" rtlCol="0">
            <a:spAutoFit/>
          </a:bodyPr>
          <a:lstStyle/>
          <a:p>
            <a:pPr 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任意多边形 54"/>
          <p:cNvSpPr/>
          <p:nvPr/>
        </p:nvSpPr>
        <p:spPr bwMode="gray">
          <a:xfrm>
            <a:off x="1842452" y="3059835"/>
            <a:ext cx="2927927" cy="633076"/>
          </a:xfrm>
          <a:custGeom>
            <a:avLst/>
            <a:gdLst>
              <a:gd name="connsiteX0" fmla="*/ 0 w 1911928"/>
              <a:gd name="connsiteY0" fmla="*/ 9237 h 9237"/>
              <a:gd name="connsiteX1" fmla="*/ 1911928 w 1911928"/>
              <a:gd name="connsiteY1" fmla="*/ 0 h 9237"/>
              <a:gd name="connsiteX0" fmla="*/ 0 w 10725"/>
              <a:gd name="connsiteY0" fmla="*/ 579961 h 579961"/>
              <a:gd name="connsiteX1" fmla="*/ 10725 w 10725"/>
              <a:gd name="connsiteY1" fmla="*/ 0 h 579961"/>
              <a:gd name="connsiteX0" fmla="*/ 0 w 10725"/>
              <a:gd name="connsiteY0" fmla="*/ 579961 h 579961"/>
              <a:gd name="connsiteX1" fmla="*/ 10725 w 10725"/>
              <a:gd name="connsiteY1" fmla="*/ 0 h 579961"/>
              <a:gd name="connsiteX0" fmla="*/ 0 w 16087"/>
              <a:gd name="connsiteY0" fmla="*/ 354796 h 354796"/>
              <a:gd name="connsiteX1" fmla="*/ 16087 w 16087"/>
              <a:gd name="connsiteY1" fmla="*/ 214805 h 354796"/>
              <a:gd name="connsiteX0" fmla="*/ 0 w 16087"/>
              <a:gd name="connsiteY0" fmla="*/ 657687 h 657687"/>
              <a:gd name="connsiteX1" fmla="*/ 16087 w 16087"/>
              <a:gd name="connsiteY1" fmla="*/ 517696 h 657687"/>
              <a:gd name="connsiteX0" fmla="*/ 0 w 15314"/>
              <a:gd name="connsiteY0" fmla="*/ 615130 h 615130"/>
              <a:gd name="connsiteX1" fmla="*/ 15314 w 15314"/>
              <a:gd name="connsiteY1" fmla="*/ 555133 h 615130"/>
              <a:gd name="connsiteX0" fmla="*/ 0 w 15314"/>
              <a:gd name="connsiteY0" fmla="*/ 685370 h 685370"/>
              <a:gd name="connsiteX1" fmla="*/ 15314 w 15314"/>
              <a:gd name="connsiteY1" fmla="*/ 625373 h 685370"/>
            </a:gdLst>
            <a:ahLst/>
            <a:cxnLst>
              <a:cxn ang="0">
                <a:pos x="connsiteX0" y="connsiteY0"/>
              </a:cxn>
              <a:cxn ang="0">
                <a:pos x="connsiteX1" y="connsiteY1"/>
              </a:cxn>
            </a:cxnLst>
            <a:rect l="l" t="t" r="r" b="b"/>
            <a:pathLst>
              <a:path w="15314" h="685370">
                <a:moveTo>
                  <a:pt x="0" y="685370"/>
                </a:moveTo>
                <a:cubicBezTo>
                  <a:pt x="3285" y="-127908"/>
                  <a:pt x="10338" y="-301231"/>
                  <a:pt x="15314" y="625373"/>
                </a:cubicBezTo>
              </a:path>
            </a:pathLst>
          </a:cu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任意多边形 55"/>
          <p:cNvSpPr/>
          <p:nvPr/>
        </p:nvSpPr>
        <p:spPr bwMode="gray">
          <a:xfrm>
            <a:off x="1945155" y="3199769"/>
            <a:ext cx="2716653" cy="633076"/>
          </a:xfrm>
          <a:custGeom>
            <a:avLst/>
            <a:gdLst>
              <a:gd name="connsiteX0" fmla="*/ 0 w 1911928"/>
              <a:gd name="connsiteY0" fmla="*/ 9237 h 9237"/>
              <a:gd name="connsiteX1" fmla="*/ 1911928 w 1911928"/>
              <a:gd name="connsiteY1" fmla="*/ 0 h 9237"/>
              <a:gd name="connsiteX0" fmla="*/ 0 w 10725"/>
              <a:gd name="connsiteY0" fmla="*/ 579961 h 579961"/>
              <a:gd name="connsiteX1" fmla="*/ 10725 w 10725"/>
              <a:gd name="connsiteY1" fmla="*/ 0 h 579961"/>
              <a:gd name="connsiteX0" fmla="*/ 0 w 10725"/>
              <a:gd name="connsiteY0" fmla="*/ 579961 h 579961"/>
              <a:gd name="connsiteX1" fmla="*/ 10725 w 10725"/>
              <a:gd name="connsiteY1" fmla="*/ 0 h 579961"/>
              <a:gd name="connsiteX0" fmla="*/ 0 w 16087"/>
              <a:gd name="connsiteY0" fmla="*/ 354796 h 354796"/>
              <a:gd name="connsiteX1" fmla="*/ 16087 w 16087"/>
              <a:gd name="connsiteY1" fmla="*/ 214805 h 354796"/>
              <a:gd name="connsiteX0" fmla="*/ 0 w 16087"/>
              <a:gd name="connsiteY0" fmla="*/ 657687 h 657687"/>
              <a:gd name="connsiteX1" fmla="*/ 16087 w 16087"/>
              <a:gd name="connsiteY1" fmla="*/ 517696 h 657687"/>
              <a:gd name="connsiteX0" fmla="*/ 0 w 15314"/>
              <a:gd name="connsiteY0" fmla="*/ 615130 h 615130"/>
              <a:gd name="connsiteX1" fmla="*/ 15314 w 15314"/>
              <a:gd name="connsiteY1" fmla="*/ 555133 h 615130"/>
              <a:gd name="connsiteX0" fmla="*/ 0 w 15314"/>
              <a:gd name="connsiteY0" fmla="*/ 685370 h 685370"/>
              <a:gd name="connsiteX1" fmla="*/ 15314 w 15314"/>
              <a:gd name="connsiteY1" fmla="*/ 625373 h 685370"/>
            </a:gdLst>
            <a:ahLst/>
            <a:cxnLst>
              <a:cxn ang="0">
                <a:pos x="connsiteX0" y="connsiteY0"/>
              </a:cxn>
              <a:cxn ang="0">
                <a:pos x="connsiteX1" y="connsiteY1"/>
              </a:cxn>
            </a:cxnLst>
            <a:rect l="l" t="t" r="r" b="b"/>
            <a:pathLst>
              <a:path w="15314" h="685370">
                <a:moveTo>
                  <a:pt x="0" y="685370"/>
                </a:moveTo>
                <a:cubicBezTo>
                  <a:pt x="3285" y="-127908"/>
                  <a:pt x="10338" y="-301231"/>
                  <a:pt x="15314" y="625373"/>
                </a:cubicBezTo>
              </a:path>
            </a:pathLst>
          </a:custGeom>
          <a:noFill/>
          <a:ln w="25400" cap="flat" cmpd="sng" algn="ctr">
            <a:solidFill>
              <a:srgbClr val="FFC000"/>
            </a:solidFill>
            <a:prstDash val="solid"/>
            <a:headEnd type="arrow" w="med" len="med"/>
            <a:tailEnd type="none" w="med" len="med"/>
          </a:ln>
          <a:effectLst>
            <a:outerShdw blurRad="152400" dist="38100" dir="5400000" algn="t" rotWithShape="0">
              <a:prstClr val="black">
                <a:alpha val="12000"/>
              </a:prstClr>
            </a:outerShdw>
          </a:effectLst>
        </p:spPr>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120">
            <a:extLst>
              <a:ext uri="{FF2B5EF4-FFF2-40B4-BE49-F238E27FC236}">
                <a16:creationId xmlns="" xmlns:a16="http://schemas.microsoft.com/office/drawing/2014/main" id="{020D7A1D-EFAD-4C8C-B9DE-D0FAD269B77A}"/>
              </a:ext>
            </a:extLst>
          </p:cNvPr>
          <p:cNvSpPr txBox="1"/>
          <p:nvPr/>
        </p:nvSpPr>
        <p:spPr bwMode="gray">
          <a:xfrm>
            <a:off x="4933222" y="4203378"/>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2519772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Preferring the Route with the Shortest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Cluster_List</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Length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占位符 112"/>
          <p:cNvSpPr txBox="1">
            <a:spLocks/>
          </p:cNvSpPr>
          <p:nvPr/>
        </p:nvSpPr>
        <p:spPr>
          <a:xfrm>
            <a:off x="6093620" y="2299903"/>
            <a:ext cx="5647707" cy="341632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1938" indent="-261938"/>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route reflected by R1 is not the optimal route due to the following reason: </a:t>
            </a: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not preferred for Cluster List</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61938" indent="-261938"/>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BGP route that R3 directly advertises to R2 does not pass through the RR and therefore does not have the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Cluster_List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attribute. That is, the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Cluster_List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attribute value of the BGP route advertised by R3 is considered as 0, which is smaller than the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Cluster_List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attribute value (1) of the BGP route reflected by R1. Therefore, the BGP route advertised by R3 is preferred.</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531017" y="2299903"/>
            <a:ext cx="5371180" cy="3416320"/>
          </a:xfrm>
          <a:prstGeom prst="rect">
            <a:avLst/>
          </a:prstGeom>
          <a:solidFill>
            <a:srgbClr val="F4FBFE"/>
          </a:solidFill>
          <a:ln>
            <a:solidFill>
              <a:srgbClr val="99DFF9"/>
            </a:solidFill>
          </a:ln>
        </p:spPr>
        <p:txBody>
          <a:bodyPr wrap="square" rtlCol="0" anchor="ctr">
            <a:spAutoFit/>
          </a:bodyPr>
          <a:lstStyle/>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10.0.45.0/24:</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From: 10.0.1.1 (10.0.1.1)</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 Duration: 00h03m10s  </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10.0.12.1</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Out-Interface: GigabitEthernet0/0/0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10.0.3.3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information : 0x0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AS-path 300, origin incomplete, MED 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localpref</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valid, internal, pre 255, IGP cost 2,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not preferred for Cluster List</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Originator:  10.0.3.3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Cluster list: 10.0.1.1</a:t>
            </a:r>
            <a:endParaRPr lang="en-US" altLang="zh-CN" sz="12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120600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2"/>
            <a:ext cx="11306175" cy="5139297"/>
          </a:xfrm>
        </p:spPr>
        <p:txBody>
          <a:bodyPr/>
          <a:lstStyle/>
          <a:p>
            <a:pPr marL="0" indent="0">
              <a:buNone/>
            </a:pPr>
            <a:r>
              <a:rPr lang="en-US" altLang="zh-CN" sz="1400" dirty="0" smtClean="0">
                <a:sym typeface="Huawei Sans" panose="020C0503030203020204" pitchFamily="34" charset="0"/>
              </a:rPr>
              <a:t>When multiple routes to the same destination network segment exist, BGP selects routes in the following sequence:</a:t>
            </a:r>
          </a:p>
          <a:p>
            <a:pPr marL="403039" lvl="1" indent="0">
              <a:buNone/>
            </a:pPr>
            <a:r>
              <a:rPr lang="en-US" altLang="zh-CN" sz="1200" dirty="0" smtClean="0">
                <a:sym typeface="Huawei Sans" panose="020C0503030203020204" pitchFamily="34" charset="0"/>
              </a:rPr>
              <a:t>Discards the route whose next hop is unreachable.</a:t>
            </a:r>
          </a:p>
          <a:p>
            <a:pPr lvl="1">
              <a:buFont typeface="+mj-lt"/>
              <a:buAutoNum type="arabicPeriod"/>
            </a:pPr>
            <a:r>
              <a:rPr lang="en-US" altLang="zh-CN" sz="1200" dirty="0" smtClean="0">
                <a:sym typeface="Huawei Sans" panose="020C0503030203020204" pitchFamily="34" charset="0"/>
              </a:rPr>
              <a:t>Prefers the route with the largest Preferred-Value attribute value.</a:t>
            </a:r>
          </a:p>
          <a:p>
            <a:pPr lvl="1">
              <a:buFont typeface="+mj-lt"/>
              <a:buAutoNum type="arabicPeriod"/>
            </a:pPr>
            <a:r>
              <a:rPr lang="en-US" altLang="zh-CN" sz="1200" dirty="0">
                <a:sym typeface="Huawei Sans" panose="020C0503030203020204" pitchFamily="34" charset="0"/>
              </a:rPr>
              <a:t>Prefers the route with the largest </a:t>
            </a:r>
            <a:r>
              <a:rPr lang="en-US" altLang="zh-CN" sz="1200" dirty="0" err="1">
                <a:sym typeface="Huawei Sans" panose="020C0503030203020204" pitchFamily="34" charset="0"/>
              </a:rPr>
              <a:t>Local_Preference</a:t>
            </a:r>
            <a:r>
              <a:rPr lang="en-US" altLang="zh-CN" sz="1200" dirty="0">
                <a:sym typeface="Huawei Sans" panose="020C0503030203020204" pitchFamily="34" charset="0"/>
              </a:rPr>
              <a:t> value.</a:t>
            </a:r>
          </a:p>
          <a:p>
            <a:pPr lvl="1">
              <a:buFont typeface="+mj-lt"/>
              <a:buAutoNum type="arabicPeriod"/>
            </a:pPr>
            <a:r>
              <a:rPr lang="en-US" altLang="zh-CN" sz="1200" dirty="0">
                <a:sym typeface="Huawei Sans" panose="020C0503030203020204" pitchFamily="34" charset="0"/>
              </a:rPr>
              <a:t>Prefers the locally originated BGP route, which takes precedence over the route learned from a peer. The locally summarized route, automatically summarized route, route learned by using the network command, route learned by using the import-route command, and route learned from a peer are in descending order of priority.</a:t>
            </a:r>
          </a:p>
          <a:p>
            <a:pPr lvl="1">
              <a:buFont typeface="+mj-lt"/>
              <a:buAutoNum type="arabicPeriod"/>
            </a:pPr>
            <a:r>
              <a:rPr lang="en-US" altLang="zh-CN" sz="1200" dirty="0">
                <a:sym typeface="Huawei Sans" panose="020C0503030203020204" pitchFamily="34" charset="0"/>
              </a:rPr>
              <a:t>Prefers the route with the shortest </a:t>
            </a:r>
            <a:r>
              <a:rPr lang="en-US" altLang="zh-CN" sz="1200" dirty="0" err="1">
                <a:sym typeface="Huawei Sans" panose="020C0503030203020204" pitchFamily="34" charset="0"/>
              </a:rPr>
              <a:t>AS_Path</a:t>
            </a:r>
            <a:r>
              <a:rPr lang="en-US" altLang="zh-CN" sz="1200" dirty="0">
                <a:sym typeface="Huawei Sans" panose="020C0503030203020204" pitchFamily="34" charset="0"/>
              </a:rPr>
              <a:t>.</a:t>
            </a:r>
          </a:p>
          <a:p>
            <a:pPr lvl="1">
              <a:buFont typeface="+mj-lt"/>
              <a:buAutoNum type="arabicPeriod"/>
            </a:pPr>
            <a:r>
              <a:rPr lang="en-US" altLang="zh-CN" sz="1200" dirty="0">
                <a:sym typeface="Huawei Sans" panose="020C0503030203020204" pitchFamily="34" charset="0"/>
              </a:rPr>
              <a:t>Prefers the route with the shortest </a:t>
            </a:r>
            <a:r>
              <a:rPr lang="en-US" altLang="zh-CN" sz="1200" dirty="0" err="1">
                <a:sym typeface="Huawei Sans" panose="020C0503030203020204" pitchFamily="34" charset="0"/>
              </a:rPr>
              <a:t>AS_Path</a:t>
            </a:r>
            <a:r>
              <a:rPr lang="en-US" altLang="zh-CN" sz="1200" dirty="0">
                <a:sym typeface="Huawei Sans" panose="020C0503030203020204" pitchFamily="34" charset="0"/>
              </a:rPr>
              <a:t>. The routes with Origin attributes of IGP, EGP, and Incomplete are in descending order of priority.</a:t>
            </a:r>
          </a:p>
          <a:p>
            <a:pPr lvl="1">
              <a:buFont typeface="+mj-lt"/>
              <a:buAutoNum type="arabicPeriod"/>
            </a:pPr>
            <a:r>
              <a:rPr lang="en-US" altLang="zh-CN" sz="1200" dirty="0">
                <a:sym typeface="Huawei Sans" panose="020C0503030203020204" pitchFamily="34" charset="0"/>
              </a:rPr>
              <a:t>Prefers the route with the lowest MED.</a:t>
            </a:r>
          </a:p>
          <a:p>
            <a:pPr lvl="1">
              <a:buFont typeface="+mj-lt"/>
              <a:buAutoNum type="arabicPeriod"/>
            </a:pPr>
            <a:r>
              <a:rPr lang="en-US" altLang="zh-CN" sz="1200" dirty="0">
                <a:sym typeface="Huawei Sans" panose="020C0503030203020204" pitchFamily="34" charset="0"/>
              </a:rPr>
              <a:t>Prefers routes learned from EBGP peers to routes learned from IBGP peers.</a:t>
            </a:r>
          </a:p>
          <a:p>
            <a:pPr lvl="1">
              <a:buFont typeface="+mj-lt"/>
              <a:buAutoNum type="arabicPeriod"/>
            </a:pPr>
            <a:r>
              <a:rPr lang="en-US" altLang="zh-CN" sz="1200" dirty="0">
                <a:sym typeface="Huawei Sans" panose="020C0503030203020204" pitchFamily="34" charset="0"/>
              </a:rPr>
              <a:t>Prefers the route with the smallest IGP metric to the next hop.</a:t>
            </a:r>
          </a:p>
          <a:p>
            <a:pPr lvl="1">
              <a:buFont typeface="+mj-lt"/>
              <a:buAutoNum type="arabicPeriod"/>
            </a:pPr>
            <a:r>
              <a:rPr lang="en-US" altLang="zh-CN" sz="1200" dirty="0">
                <a:sym typeface="Huawei Sans" panose="020C0503030203020204" pitchFamily="34" charset="0"/>
              </a:rPr>
              <a:t>Prefers the route with the shortest </a:t>
            </a:r>
            <a:r>
              <a:rPr lang="en-US" altLang="zh-CN" sz="1200" dirty="0" err="1">
                <a:sym typeface="Huawei Sans" panose="020C0503030203020204" pitchFamily="34" charset="0"/>
              </a:rPr>
              <a:t>Cluster_List</a:t>
            </a:r>
            <a:r>
              <a:rPr lang="en-US" altLang="zh-CN" sz="1200" dirty="0">
                <a:sym typeface="Huawei Sans" panose="020C0503030203020204" pitchFamily="34" charset="0"/>
              </a:rPr>
              <a:t> length.</a:t>
            </a:r>
          </a:p>
          <a:p>
            <a:pPr lvl="1">
              <a:buFont typeface="+mj-lt"/>
              <a:buAutoNum type="arabicPeriod"/>
            </a:pPr>
            <a:r>
              <a:rPr lang="en-US" altLang="zh-CN" sz="1200" b="1" dirty="0">
                <a:solidFill>
                  <a:srgbClr val="EC7061"/>
                </a:solidFill>
                <a:sym typeface="Huawei Sans" panose="020C0503030203020204" pitchFamily="34" charset="0"/>
              </a:rPr>
              <a:t>Prefers the route advertised by the device with the smallest router ID (</a:t>
            </a:r>
            <a:r>
              <a:rPr lang="en-US" altLang="zh-CN" sz="1200" b="1" dirty="0" err="1">
                <a:solidFill>
                  <a:srgbClr val="EC7061"/>
                </a:solidFill>
                <a:sym typeface="Huawei Sans" panose="020C0503030203020204" pitchFamily="34" charset="0"/>
              </a:rPr>
              <a:t>Originator_ID</a:t>
            </a:r>
            <a:r>
              <a:rPr lang="en-US" altLang="zh-CN" sz="1200" b="1" dirty="0">
                <a:solidFill>
                  <a:srgbClr val="EC7061"/>
                </a:solidFill>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learned from the peer with the smallest IP address.</a:t>
            </a:r>
          </a:p>
          <a:p>
            <a:endParaRPr lang="zh-CN" altLang="en-US" sz="1400" dirty="0"/>
          </a:p>
        </p:txBody>
      </p:sp>
      <p:sp>
        <p:nvSpPr>
          <p:cNvPr id="2" name="标题 1"/>
          <p:cNvSpPr>
            <a:spLocks noGrp="1"/>
          </p:cNvSpPr>
          <p:nvPr>
            <p:ph type="title"/>
          </p:nvPr>
        </p:nvSpPr>
        <p:spPr/>
        <p:txBody>
          <a:bodyPr/>
          <a:lstStyle/>
          <a:p>
            <a:r>
              <a:rPr lang="en-US" smtClean="0">
                <a:sym typeface="Huawei Sans" panose="020C0503030203020204" pitchFamily="34" charset="0"/>
              </a:rPr>
              <a:t>Rules for Selecting a Preferred BGP Route</a:t>
            </a:r>
            <a:endParaRPr lang="en-US" dirty="0">
              <a:sym typeface="Huawei Sans" panose="020C0503030203020204" pitchFamily="34" charset="0"/>
            </a:endParaRPr>
          </a:p>
        </p:txBody>
      </p:sp>
    </p:spTree>
    <p:extLst>
      <p:ext uri="{BB962C8B-B14F-4D97-AF65-F5344CB8AC3E}">
        <p14:creationId xmlns:p14="http://schemas.microsoft.com/office/powerpoint/2010/main" val="427814519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占位符 18"/>
          <p:cNvSpPr>
            <a:spLocks noGrp="1"/>
          </p:cNvSpPr>
          <p:nvPr>
            <p:ph type="body" sz="quarter" idx="10"/>
          </p:nvPr>
        </p:nvSpPr>
        <p:spPr bwMode="gray">
          <a:xfrm>
            <a:off x="451877" y="5462860"/>
            <a:ext cx="11306175" cy="918889"/>
          </a:xfrm>
        </p:spPr>
        <p:txBody>
          <a:bodyPr/>
          <a:lstStyle/>
          <a:p>
            <a:pPr marL="0" indent="0">
              <a:buNone/>
            </a:pPr>
            <a:r>
              <a:rPr lang="en-US" altLang="zh-CN" sz="1400" dirty="0" smtClean="0"/>
              <a:t>In the preceding topology, R1 receives BGP route 10.0.45.0/24 from both R2 and R3 by default, and the preceding route selection rules cannot determine the optimal route. Therefore, R1 selects the BGP route advertised by the peer with the smallest router ID based on the preceding route selection rules. In this example, the BGP route advertised by R2 is preferred.</a:t>
            </a:r>
          </a:p>
          <a:p>
            <a:endParaRPr lang="zh-CN" altLang="en-US" sz="14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Preferring the Route with the Smallest Router ID (1)</a:t>
            </a:r>
            <a:endParaRPr lang="en-US" altLang="zh-CN" dirty="0">
              <a:sym typeface="Huawei Sans" panose="020C0503030203020204" pitchFamily="34" charset="0"/>
            </a:endParaRPr>
          </a:p>
        </p:txBody>
      </p:sp>
      <p:sp>
        <p:nvSpPr>
          <p:cNvPr id="3" name="圆角矩形 2"/>
          <p:cNvSpPr/>
          <p:nvPr/>
        </p:nvSpPr>
        <p:spPr bwMode="gray">
          <a:xfrm>
            <a:off x="2678364" y="2650153"/>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552929" y="4386358"/>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8056958" y="4448263"/>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7440278" y="4352684"/>
            <a:ext cx="1367466" cy="103661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5082380" y="3391377"/>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2592231" y="2342497"/>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151757" y="2969267"/>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67618" y="2969267"/>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3"/>
          </p:cNvCxnSpPr>
          <p:nvPr/>
        </p:nvCxnSpPr>
        <p:spPr bwMode="gray">
          <a:xfrm flipH="1">
            <a:off x="3294968" y="3185000"/>
            <a:ext cx="1871269"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4821020" y="2684047"/>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bwMode="gray">
          <a:xfrm>
            <a:off x="2011979" y="2308012"/>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551393" y="2969267"/>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9" idx="3"/>
            <a:endCxn id="14" idx="1"/>
          </p:cNvCxnSpPr>
          <p:nvPr/>
        </p:nvCxnSpPr>
        <p:spPr bwMode="gray">
          <a:xfrm>
            <a:off x="5679107" y="3185000"/>
            <a:ext cx="1872287" cy="0"/>
          </a:xfrm>
          <a:prstGeom prst="line">
            <a:avLst/>
          </a:prstGeom>
          <a:noFill/>
          <a:ln w="19050" cap="flat" cmpd="sng" algn="ctr">
            <a:solidFill>
              <a:schemeClr val="bg1">
                <a:lumMod val="50000"/>
              </a:schemeClr>
            </a:solidFill>
            <a:prstDash val="solid"/>
          </a:ln>
          <a:effectLst/>
        </p:spPr>
      </p:cxn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67683" y="4414162"/>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2018007" y="4494693"/>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63EC1A45-DE44-4732-A300-8A63DEFB1977}"/>
              </a:ext>
            </a:extLst>
          </p:cNvPr>
          <p:cNvSpPr/>
          <p:nvPr/>
        </p:nvSpPr>
        <p:spPr bwMode="gray">
          <a:xfrm>
            <a:off x="2011977" y="4380488"/>
            <a:ext cx="1367466" cy="1008814"/>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a:extLst>
              <a:ext uri="{FF2B5EF4-FFF2-40B4-BE49-F238E27FC236}">
                <a16:creationId xmlns="" xmlns:a16="http://schemas.microsoft.com/office/drawing/2014/main" id="{94275FFE-3BE6-4C12-8737-FDFE3456C4A2}"/>
              </a:ext>
            </a:extLst>
          </p:cNvPr>
          <p:cNvCxnSpPr>
            <a:stCxn id="10" idx="2"/>
            <a:endCxn id="16" idx="0"/>
          </p:cNvCxnSpPr>
          <p:nvPr/>
        </p:nvCxnSpPr>
        <p:spPr bwMode="gray">
          <a:xfrm>
            <a:off x="3031293" y="3400734"/>
            <a:ext cx="65" cy="1013428"/>
          </a:xfrm>
          <a:prstGeom prst="line">
            <a:avLst/>
          </a:prstGeom>
          <a:noFill/>
          <a:ln w="19050" cap="flat" cmpd="sng" algn="ctr">
            <a:solidFill>
              <a:schemeClr val="bg1">
                <a:lumMod val="50000"/>
              </a:schemeClr>
            </a:solidFill>
            <a:prstDash val="solid"/>
          </a:ln>
          <a:effectLst/>
        </p:spPr>
      </p:cxnSp>
      <p:cxnSp>
        <p:nvCxnSpPr>
          <p:cNvPr id="21" name="直接连接符 20">
            <a:extLst>
              <a:ext uri="{FF2B5EF4-FFF2-40B4-BE49-F238E27FC236}">
                <a16:creationId xmlns="" xmlns:a16="http://schemas.microsoft.com/office/drawing/2014/main" id="{94275FFE-3BE6-4C12-8737-FDFE3456C4A2}"/>
              </a:ext>
            </a:extLst>
          </p:cNvPr>
          <p:cNvCxnSpPr>
            <a:stCxn id="14" idx="2"/>
            <a:endCxn id="4" idx="0"/>
          </p:cNvCxnSpPr>
          <p:nvPr/>
        </p:nvCxnSpPr>
        <p:spPr bwMode="gray">
          <a:xfrm>
            <a:off x="7815068" y="3400734"/>
            <a:ext cx="1536" cy="985624"/>
          </a:xfrm>
          <a:prstGeom prst="line">
            <a:avLst/>
          </a:prstGeom>
          <a:noFill/>
          <a:ln w="19050" cap="flat" cmpd="sng" algn="ctr">
            <a:solidFill>
              <a:schemeClr val="bg1">
                <a:lumMod val="50000"/>
              </a:schemeClr>
            </a:solidFill>
            <a:prstDash val="solid"/>
          </a:ln>
          <a:effectLst/>
        </p:spPr>
      </p:cxnSp>
      <p:sp>
        <p:nvSpPr>
          <p:cNvPr id="23" name="TextBox 120">
            <a:extLst>
              <a:ext uri="{FF2B5EF4-FFF2-40B4-BE49-F238E27FC236}">
                <a16:creationId xmlns="" xmlns:a16="http://schemas.microsoft.com/office/drawing/2014/main" id="{020D7A1D-EFAD-4C8C-B9DE-D0FAD269B77A}"/>
              </a:ext>
            </a:extLst>
          </p:cNvPr>
          <p:cNvSpPr txBox="1"/>
          <p:nvPr/>
        </p:nvSpPr>
        <p:spPr bwMode="gray">
          <a:xfrm>
            <a:off x="2431391" y="2684047"/>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20">
            <a:extLst>
              <a:ext uri="{FF2B5EF4-FFF2-40B4-BE49-F238E27FC236}">
                <a16:creationId xmlns="" xmlns:a16="http://schemas.microsoft.com/office/drawing/2014/main" id="{020D7A1D-EFAD-4C8C-B9DE-D0FAD269B77A}"/>
              </a:ext>
            </a:extLst>
          </p:cNvPr>
          <p:cNvSpPr txBox="1"/>
          <p:nvPr/>
        </p:nvSpPr>
        <p:spPr bwMode="gray">
          <a:xfrm>
            <a:off x="7551393" y="2684047"/>
            <a:ext cx="527350"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120">
            <a:extLst>
              <a:ext uri="{FF2B5EF4-FFF2-40B4-BE49-F238E27FC236}">
                <a16:creationId xmlns="" xmlns:a16="http://schemas.microsoft.com/office/drawing/2014/main" id="{020D7A1D-EFAD-4C8C-B9DE-D0FAD269B77A}"/>
              </a:ext>
            </a:extLst>
          </p:cNvPr>
          <p:cNvSpPr txBox="1"/>
          <p:nvPr/>
        </p:nvSpPr>
        <p:spPr bwMode="gray">
          <a:xfrm>
            <a:off x="2940296" y="4478431"/>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6703297" y="4478431"/>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p:nvPr/>
        </p:nvCxnSpPr>
        <p:spPr bwMode="gray">
          <a:xfrm flipH="1">
            <a:off x="3930462" y="3276825"/>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0" name="直接连接符 29"/>
          <p:cNvCxnSpPr/>
          <p:nvPr/>
        </p:nvCxnSpPr>
        <p:spPr bwMode="gray">
          <a:xfrm flipH="1">
            <a:off x="6428078" y="3276825"/>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31" name="直接连接符 30"/>
          <p:cNvCxnSpPr/>
          <p:nvPr/>
        </p:nvCxnSpPr>
        <p:spPr bwMode="gray">
          <a:xfrm flipH="1">
            <a:off x="3217574" y="3648446"/>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2" name="直接连接符 31"/>
          <p:cNvCxnSpPr/>
          <p:nvPr/>
        </p:nvCxnSpPr>
        <p:spPr bwMode="gray">
          <a:xfrm flipH="1">
            <a:off x="7603152" y="3648446"/>
            <a:ext cx="2791" cy="62561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7" name="矩形 36"/>
          <p:cNvSpPr/>
          <p:nvPr/>
        </p:nvSpPr>
        <p:spPr bwMode="gray">
          <a:xfrm>
            <a:off x="4821021" y="1301195"/>
            <a:ext cx="5291324" cy="1015266"/>
          </a:xfrm>
          <a:prstGeom prst="rect">
            <a:avLst/>
          </a:prstGeom>
          <a:solidFill>
            <a:srgbClr val="F4FBFE"/>
          </a:solidFill>
          <a:ln>
            <a:solidFill>
              <a:srgbClr val="99DFF9"/>
            </a:solidFill>
          </a:ln>
        </p:spPr>
        <p:txBody>
          <a:bodyPr wrap="square">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Total Number of Routes: 2</a:t>
            </a: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MED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Path/</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*&gt;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  10.0.45.0/24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10.0.2.2</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          100        0      100?</a:t>
            </a:r>
          </a:p>
          <a:p>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                          </a:t>
            </a: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10.0.3.3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          100        0      300?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Freeform 67"/>
          <p:cNvSpPr/>
          <p:nvPr/>
        </p:nvSpPr>
        <p:spPr bwMode="gray">
          <a:xfrm rot="17813041">
            <a:off x="5021993" y="2170820"/>
            <a:ext cx="941020" cy="685601"/>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p:cNvCxnSpPr/>
          <p:nvPr/>
        </p:nvCxnSpPr>
        <p:spPr bwMode="gray">
          <a:xfrm flipH="1">
            <a:off x="1988553" y="2026149"/>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0" name="文本框 39"/>
          <p:cNvSpPr txBox="1"/>
          <p:nvPr/>
        </p:nvSpPr>
        <p:spPr bwMode="gray">
          <a:xfrm>
            <a:off x="2433512" y="1872261"/>
            <a:ext cx="1175323" cy="307777"/>
          </a:xfrm>
          <a:prstGeom prst="rect">
            <a:avLst/>
          </a:prstGeom>
          <a:noFill/>
        </p:spPr>
        <p:txBody>
          <a:bodyPr wrap="non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50" name="TextBox 120">
            <a:extLst>
              <a:ext uri="{FF2B5EF4-FFF2-40B4-BE49-F238E27FC236}">
                <a16:creationId xmlns="" xmlns:a16="http://schemas.microsoft.com/office/drawing/2014/main" id="{31930744-3D36-4F81-8426-6F129C1A6804}"/>
              </a:ext>
            </a:extLst>
          </p:cNvPr>
          <p:cNvSpPr txBox="1"/>
          <p:nvPr/>
        </p:nvSpPr>
        <p:spPr bwMode="gray">
          <a:xfrm>
            <a:off x="4667478" y="5081525"/>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a:extLst>
              <a:ext uri="{FF2B5EF4-FFF2-40B4-BE49-F238E27FC236}">
                <a16:creationId xmlns="" xmlns:a16="http://schemas.microsoft.com/office/drawing/2014/main" id="{927AD331-23D3-4BE6-8DF7-31B7006A5D7F}"/>
              </a:ext>
            </a:extLst>
          </p:cNvPr>
          <p:cNvCxnSpPr>
            <a:cxnSpLocks/>
          </p:cNvCxnSpPr>
          <p:nvPr/>
        </p:nvCxnSpPr>
        <p:spPr bwMode="gray">
          <a:xfrm flipV="1">
            <a:off x="3028930" y="4845688"/>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2" name="直接连接符 51">
            <a:extLst>
              <a:ext uri="{FF2B5EF4-FFF2-40B4-BE49-F238E27FC236}">
                <a16:creationId xmlns="" xmlns:a16="http://schemas.microsoft.com/office/drawing/2014/main" id="{927AD331-23D3-4BE6-8DF7-31B7006A5D7F}"/>
              </a:ext>
            </a:extLst>
          </p:cNvPr>
          <p:cNvCxnSpPr>
            <a:cxnSpLocks/>
          </p:cNvCxnSpPr>
          <p:nvPr/>
        </p:nvCxnSpPr>
        <p:spPr bwMode="gray">
          <a:xfrm flipH="1">
            <a:off x="2765190" y="5069942"/>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3" name="直接连接符 52">
            <a:extLst>
              <a:ext uri="{FF2B5EF4-FFF2-40B4-BE49-F238E27FC236}">
                <a16:creationId xmlns="" xmlns:a16="http://schemas.microsoft.com/office/drawing/2014/main" id="{927AD331-23D3-4BE6-8DF7-31B7006A5D7F}"/>
              </a:ext>
            </a:extLst>
          </p:cNvPr>
          <p:cNvCxnSpPr>
            <a:cxnSpLocks/>
          </p:cNvCxnSpPr>
          <p:nvPr/>
        </p:nvCxnSpPr>
        <p:spPr bwMode="gray">
          <a:xfrm flipV="1">
            <a:off x="7820920" y="4819427"/>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31347728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Preferring the Route with the Smallest Router ID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531017" y="2576902"/>
            <a:ext cx="5371180" cy="2862322"/>
          </a:xfrm>
          <a:prstGeom prst="rect">
            <a:avLst/>
          </a:prstGeom>
          <a:solidFill>
            <a:srgbClr val="F4FBFE"/>
          </a:solidFill>
          <a:ln>
            <a:solidFill>
              <a:srgbClr val="99DFF9"/>
            </a:solidFill>
          </a:ln>
        </p:spPr>
        <p:txBody>
          <a:bodyPr wrap="square" rtlCol="0" anchor="ctr">
            <a:spAutoFit/>
          </a:bodyPr>
          <a:lstStyle/>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10.0.45.0/24:</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From: 10.0.3.3 (10.0.3.3)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 Duration: 00h40m15s  </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10.0.13.3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Out-Interface: GigabitEthernet0/0/1</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10.0.3.3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information : 0x0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AS-path 300, origin incomplete, MED 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localpref</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valid, internal, pre 255, IGP cost 1,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not preferred for router ID</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占位符 112"/>
          <p:cNvSpPr txBox="1">
            <a:spLocks/>
          </p:cNvSpPr>
          <p:nvPr/>
        </p:nvSpPr>
        <p:spPr>
          <a:xfrm>
            <a:off x="6093620" y="3238658"/>
            <a:ext cx="5647707" cy="1123135"/>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Check detailed information about the BGP routing table of R1. The command output shows that the BGP route from 10.0.3.3 is not preferred because of the router ID.</a:t>
            </a:r>
            <a:endParaRPr lang="en-US" altLang="zh-CN" sz="1600" b="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128950991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bwMode="gray">
          <a:xfrm>
            <a:off x="451877" y="5459067"/>
            <a:ext cx="11306175" cy="922682"/>
          </a:xfrm>
        </p:spPr>
        <p:txBody>
          <a:bodyPr/>
          <a:lstStyle/>
          <a:p>
            <a:pPr marL="0" indent="0">
              <a:buNone/>
            </a:pPr>
            <a:r>
              <a:rPr lang="en-US" altLang="zh-CN" sz="2000" dirty="0"/>
              <a:t>If a BGP route carries the </a:t>
            </a:r>
            <a:r>
              <a:rPr lang="en-US" altLang="zh-CN" sz="2000" dirty="0" err="1"/>
              <a:t>Originator_ID</a:t>
            </a:r>
            <a:r>
              <a:rPr lang="en-US" altLang="zh-CN" sz="2000" dirty="0"/>
              <a:t> attribute, the router compares the </a:t>
            </a:r>
            <a:r>
              <a:rPr lang="en-US" altLang="zh-CN" sz="2000" dirty="0" err="1"/>
              <a:t>Originator_ID</a:t>
            </a:r>
            <a:r>
              <a:rPr lang="en-US" altLang="zh-CN" sz="2000" dirty="0"/>
              <a:t> values of the routes and selects the BGP route with the smallest </a:t>
            </a:r>
            <a:r>
              <a:rPr lang="en-US" altLang="zh-CN" sz="2000" dirty="0" err="1"/>
              <a:t>Originator_ID</a:t>
            </a:r>
            <a:r>
              <a:rPr lang="en-US" altLang="zh-CN" sz="2000" dirty="0"/>
              <a:t> value.</a:t>
            </a:r>
          </a:p>
          <a:p>
            <a:endParaRPr lang="zh-CN" altLang="en-US" sz="2000" dirty="0"/>
          </a:p>
        </p:txBody>
      </p:sp>
      <p:sp>
        <p:nvSpPr>
          <p:cNvPr id="2" name="标题 1"/>
          <p:cNvSpPr>
            <a:spLocks noGrp="1"/>
          </p:cNvSpPr>
          <p:nvPr>
            <p:ph type="title"/>
          </p:nvPr>
        </p:nvSpPr>
        <p:spPr bwMode="gray"/>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Preferring the Route with the Smallest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p:nvPr/>
        </p:nvCxnSpPr>
        <p:spPr bwMode="gray">
          <a:xfrm flipH="1">
            <a:off x="667704" y="1415036"/>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7" name="文本框 36"/>
          <p:cNvSpPr txBox="1"/>
          <p:nvPr/>
        </p:nvSpPr>
        <p:spPr bwMode="gray">
          <a:xfrm>
            <a:off x="1231282" y="1276591"/>
            <a:ext cx="2023311" cy="276999"/>
          </a:xfrm>
          <a:prstGeom prst="rect">
            <a:avLst/>
          </a:prstGeom>
          <a:noFill/>
        </p:spPr>
        <p:txBody>
          <a:bodyPr wrap="square" rtlCol="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38" name="直接连接符 37"/>
          <p:cNvCxnSpPr/>
          <p:nvPr/>
        </p:nvCxnSpPr>
        <p:spPr bwMode="gray">
          <a:xfrm flipH="1">
            <a:off x="667704" y="1720708"/>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39" name="文本框 38"/>
          <p:cNvSpPr txBox="1"/>
          <p:nvPr/>
        </p:nvSpPr>
        <p:spPr bwMode="gray">
          <a:xfrm>
            <a:off x="1231282" y="1582263"/>
            <a:ext cx="2714206" cy="276999"/>
          </a:xfrm>
          <a:prstGeom prst="rect">
            <a:avLst/>
          </a:prstGeom>
          <a:noFill/>
        </p:spPr>
        <p:txBody>
          <a:bodyPr wrap="square" rtlCol="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48" name="直接箭头连接符 47">
            <a:extLst>
              <a:ext uri="{FF2B5EF4-FFF2-40B4-BE49-F238E27FC236}">
                <a16:creationId xmlns="" xmlns:a16="http://schemas.microsoft.com/office/drawing/2014/main" id="{25FFCF9E-B77D-4002-8CAE-8C36C256A152}"/>
              </a:ext>
            </a:extLst>
          </p:cNvPr>
          <p:cNvCxnSpPr>
            <a:cxnSpLocks/>
          </p:cNvCxnSpPr>
          <p:nvPr/>
        </p:nvCxnSpPr>
        <p:spPr bwMode="gray">
          <a:xfrm>
            <a:off x="667704" y="1995726"/>
            <a:ext cx="563578"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49" name="TextBox 120">
            <a:extLst>
              <a:ext uri="{FF2B5EF4-FFF2-40B4-BE49-F238E27FC236}">
                <a16:creationId xmlns="" xmlns:a16="http://schemas.microsoft.com/office/drawing/2014/main" id="{020D7A1D-EFAD-4C8C-B9DE-D0FAD269B77A}"/>
              </a:ext>
            </a:extLst>
          </p:cNvPr>
          <p:cNvSpPr txBox="1"/>
          <p:nvPr/>
        </p:nvSpPr>
        <p:spPr bwMode="gray">
          <a:xfrm>
            <a:off x="1231282" y="1841897"/>
            <a:ext cx="574196" cy="276999"/>
          </a:xfrm>
          <a:prstGeom prst="rect">
            <a:avLst/>
          </a:prstGeom>
          <a:noFill/>
          <a:ln>
            <a:noFill/>
          </a:ln>
        </p:spPr>
        <p:txBody>
          <a:bodyPr wrap="square" rtlCol="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bwMode="gray">
          <a:xfrm>
            <a:off x="2634481" y="2000496"/>
            <a:ext cx="6672113" cy="2761118"/>
          </a:xfrm>
          <a:prstGeom prst="roundRect">
            <a:avLst>
              <a:gd name="adj" fmla="val 4756"/>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TextBox 120">
            <a:extLst>
              <a:ext uri="{FF2B5EF4-FFF2-40B4-BE49-F238E27FC236}">
                <a16:creationId xmlns="" xmlns:a16="http://schemas.microsoft.com/office/drawing/2014/main" id="{020D7A1D-EFAD-4C8C-B9DE-D0FAD269B77A}"/>
              </a:ext>
            </a:extLst>
          </p:cNvPr>
          <p:cNvSpPr txBox="1"/>
          <p:nvPr/>
        </p:nvSpPr>
        <p:spPr bwMode="gray">
          <a:xfrm>
            <a:off x="5721791" y="3150437"/>
            <a:ext cx="1464749" cy="369188"/>
          </a:xfrm>
          <a:prstGeom prst="rect">
            <a:avLst/>
          </a:prstGeom>
          <a:noFill/>
          <a:ln>
            <a:noFill/>
          </a:ln>
        </p:spPr>
        <p:txBody>
          <a:bodyPr wrap="square" rtlCol="0">
            <a:spAutoFit/>
          </a:bodyPr>
          <a:lstStyle/>
          <a:p>
            <a:r>
              <a:rPr lang="en-US" sz="17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7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TextBox 120">
            <a:extLst>
              <a:ext uri="{FF2B5EF4-FFF2-40B4-BE49-F238E27FC236}">
                <a16:creationId xmlns="" xmlns:a16="http://schemas.microsoft.com/office/drawing/2014/main" id="{020D7A1D-EFAD-4C8C-B9DE-D0FAD269B77A}"/>
              </a:ext>
            </a:extLst>
          </p:cNvPr>
          <p:cNvSpPr txBox="1"/>
          <p:nvPr/>
        </p:nvSpPr>
        <p:spPr bwMode="gray">
          <a:xfrm>
            <a:off x="2835347" y="2062885"/>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034495" y="3165322"/>
            <a:ext cx="527350" cy="431467"/>
          </a:xfrm>
          <a:prstGeom prst="rect">
            <a:avLst/>
          </a:prstGeom>
          <a:noFill/>
        </p:spPr>
      </p:pic>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820283" y="2274611"/>
            <a:ext cx="527350" cy="431467"/>
          </a:xfrm>
          <a:prstGeom prst="rect">
            <a:avLst/>
          </a:prstGeom>
          <a:noFill/>
        </p:spPr>
      </p:pic>
      <p:sp>
        <p:nvSpPr>
          <p:cNvPr id="8" name="TextBox 120">
            <a:extLst>
              <a:ext uri="{FF2B5EF4-FFF2-40B4-BE49-F238E27FC236}">
                <a16:creationId xmlns="" xmlns:a16="http://schemas.microsoft.com/office/drawing/2014/main" id="{020D7A1D-EFAD-4C8C-B9DE-D0FAD269B77A}"/>
              </a:ext>
            </a:extLst>
          </p:cNvPr>
          <p:cNvSpPr txBox="1"/>
          <p:nvPr/>
        </p:nvSpPr>
        <p:spPr bwMode="gray">
          <a:xfrm>
            <a:off x="2703758" y="2901378"/>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204161" y="2274611"/>
            <a:ext cx="527350" cy="431467"/>
          </a:xfrm>
          <a:prstGeom prst="rect">
            <a:avLst/>
          </a:prstGeom>
          <a:noFill/>
        </p:spPr>
      </p:pic>
      <p:cxnSp>
        <p:nvCxnSpPr>
          <p:cNvPr id="10" name="直接连接符 9">
            <a:extLst>
              <a:ext uri="{FF2B5EF4-FFF2-40B4-BE49-F238E27FC236}">
                <a16:creationId xmlns="" xmlns:a16="http://schemas.microsoft.com/office/drawing/2014/main" id="{94275FFE-3BE6-4C12-8737-FDFE3456C4A2}"/>
              </a:ext>
            </a:extLst>
          </p:cNvPr>
          <p:cNvCxnSpPr>
            <a:stCxn id="7" idx="1"/>
            <a:endCxn id="6" idx="0"/>
          </p:cNvCxnSpPr>
          <p:nvPr/>
        </p:nvCxnSpPr>
        <p:spPr bwMode="gray">
          <a:xfrm flipH="1">
            <a:off x="3298170" y="2490346"/>
            <a:ext cx="1522113" cy="674977"/>
          </a:xfrm>
          <a:prstGeom prst="line">
            <a:avLst/>
          </a:prstGeom>
          <a:noFill/>
          <a:ln w="19050" cap="flat" cmpd="sng" algn="ctr">
            <a:solidFill>
              <a:schemeClr val="bg1">
                <a:lumMod val="50000"/>
              </a:schemeClr>
            </a:solidFill>
            <a:prstDash val="solid"/>
          </a:ln>
          <a:effectLst/>
        </p:spPr>
      </p:cxnSp>
      <p:sp>
        <p:nvSpPr>
          <p:cNvPr id="11" name="TextBox 120">
            <a:extLst>
              <a:ext uri="{FF2B5EF4-FFF2-40B4-BE49-F238E27FC236}">
                <a16:creationId xmlns="" xmlns:a16="http://schemas.microsoft.com/office/drawing/2014/main" id="{020D7A1D-EFAD-4C8C-B9DE-D0FAD269B77A}"/>
              </a:ext>
            </a:extLst>
          </p:cNvPr>
          <p:cNvSpPr txBox="1"/>
          <p:nvPr/>
        </p:nvSpPr>
        <p:spPr bwMode="gray">
          <a:xfrm>
            <a:off x="4479296" y="2006482"/>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 xmlns:a16="http://schemas.microsoft.com/office/drawing/2014/main" id="{020D7A1D-EFAD-4C8C-B9DE-D0FAD269B77A}"/>
              </a:ext>
            </a:extLst>
          </p:cNvPr>
          <p:cNvSpPr txBox="1"/>
          <p:nvPr/>
        </p:nvSpPr>
        <p:spPr bwMode="gray">
          <a:xfrm>
            <a:off x="6867026" y="2009986"/>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连接符 14"/>
          <p:cNvCxnSpPr/>
          <p:nvPr/>
        </p:nvCxnSpPr>
        <p:spPr bwMode="gray">
          <a:xfrm flipH="1">
            <a:off x="5855207" y="2283373"/>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820283" y="4001345"/>
            <a:ext cx="527350" cy="431467"/>
          </a:xfrm>
          <a:prstGeom prst="rect">
            <a:avLst/>
          </a:prstGeom>
          <a:noFill/>
        </p:spPr>
      </p:pic>
      <p:sp>
        <p:nvSpPr>
          <p:cNvPr id="17" name="TextBox 120">
            <a:extLst>
              <a:ext uri="{FF2B5EF4-FFF2-40B4-BE49-F238E27FC236}">
                <a16:creationId xmlns="" xmlns:a16="http://schemas.microsoft.com/office/drawing/2014/main" id="{020D7A1D-EFAD-4C8C-B9DE-D0FAD269B77A}"/>
              </a:ext>
            </a:extLst>
          </p:cNvPr>
          <p:cNvSpPr txBox="1"/>
          <p:nvPr/>
        </p:nvSpPr>
        <p:spPr bwMode="gray">
          <a:xfrm>
            <a:off x="4498242" y="449071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204161" y="4001345"/>
            <a:ext cx="527350" cy="431467"/>
          </a:xfrm>
          <a:prstGeom prst="rect">
            <a:avLst/>
          </a:prstGeom>
          <a:noFill/>
        </p:spPr>
      </p:pic>
      <p:sp>
        <p:nvSpPr>
          <p:cNvPr id="19" name="TextBox 120">
            <a:extLst>
              <a:ext uri="{FF2B5EF4-FFF2-40B4-BE49-F238E27FC236}">
                <a16:creationId xmlns="" xmlns:a16="http://schemas.microsoft.com/office/drawing/2014/main" id="{020D7A1D-EFAD-4C8C-B9DE-D0FAD269B77A}"/>
              </a:ext>
            </a:extLst>
          </p:cNvPr>
          <p:cNvSpPr txBox="1"/>
          <p:nvPr/>
        </p:nvSpPr>
        <p:spPr bwMode="gray">
          <a:xfrm>
            <a:off x="6876547" y="4439243"/>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a:extLst>
              <a:ext uri="{FF2B5EF4-FFF2-40B4-BE49-F238E27FC236}">
                <a16:creationId xmlns="" xmlns:a16="http://schemas.microsoft.com/office/drawing/2014/main" id="{94275FFE-3BE6-4C12-8737-FDFE3456C4A2}"/>
              </a:ext>
            </a:extLst>
          </p:cNvPr>
          <p:cNvCxnSpPr>
            <a:stCxn id="16" idx="1"/>
            <a:endCxn id="6" idx="2"/>
          </p:cNvCxnSpPr>
          <p:nvPr/>
        </p:nvCxnSpPr>
        <p:spPr bwMode="gray">
          <a:xfrm flipH="1" flipV="1">
            <a:off x="3298170" y="3596790"/>
            <a:ext cx="1522113" cy="620289"/>
          </a:xfrm>
          <a:prstGeom prst="line">
            <a:avLst/>
          </a:prstGeom>
          <a:noFill/>
          <a:ln w="19050" cap="flat" cmpd="sng" algn="ctr">
            <a:solidFill>
              <a:schemeClr val="bg1">
                <a:lumMod val="50000"/>
              </a:schemeClr>
            </a:solidFill>
            <a:prstDash val="solid"/>
          </a:ln>
          <a:effectLst/>
        </p:spPr>
      </p:cxnSp>
      <p:cxnSp>
        <p:nvCxnSpPr>
          <p:cNvPr id="21" name="直接连接符 20">
            <a:extLst>
              <a:ext uri="{FF2B5EF4-FFF2-40B4-BE49-F238E27FC236}">
                <a16:creationId xmlns="" xmlns:a16="http://schemas.microsoft.com/office/drawing/2014/main" id="{94275FFE-3BE6-4C12-8737-FDFE3456C4A2}"/>
              </a:ext>
            </a:extLst>
          </p:cNvPr>
          <p:cNvCxnSpPr>
            <a:stCxn id="9" idx="1"/>
            <a:endCxn id="7" idx="3"/>
          </p:cNvCxnSpPr>
          <p:nvPr/>
        </p:nvCxnSpPr>
        <p:spPr bwMode="gray">
          <a:xfrm flipH="1">
            <a:off x="5347634" y="2490345"/>
            <a:ext cx="1856528" cy="0"/>
          </a:xfrm>
          <a:prstGeom prst="line">
            <a:avLst/>
          </a:prstGeom>
          <a:noFill/>
          <a:ln w="19050" cap="flat" cmpd="sng" algn="ctr">
            <a:solidFill>
              <a:schemeClr val="bg1">
                <a:lumMod val="50000"/>
              </a:schemeClr>
            </a:solidFill>
            <a:prstDash val="solid"/>
          </a:ln>
          <a:effectLst/>
        </p:spPr>
      </p:cxnSp>
      <p:cxnSp>
        <p:nvCxnSpPr>
          <p:cNvPr id="22" name="直接连接符 21">
            <a:extLst>
              <a:ext uri="{FF2B5EF4-FFF2-40B4-BE49-F238E27FC236}">
                <a16:creationId xmlns="" xmlns:a16="http://schemas.microsoft.com/office/drawing/2014/main" id="{94275FFE-3BE6-4C12-8737-FDFE3456C4A2}"/>
              </a:ext>
            </a:extLst>
          </p:cNvPr>
          <p:cNvCxnSpPr>
            <a:stCxn id="18" idx="1"/>
            <a:endCxn id="16" idx="3"/>
          </p:cNvCxnSpPr>
          <p:nvPr/>
        </p:nvCxnSpPr>
        <p:spPr bwMode="gray">
          <a:xfrm flipH="1">
            <a:off x="5347634" y="4217078"/>
            <a:ext cx="1856528" cy="0"/>
          </a:xfrm>
          <a:prstGeom prst="line">
            <a:avLst/>
          </a:prstGeom>
          <a:noFill/>
          <a:ln w="19050" cap="flat" cmpd="sng" algn="ctr">
            <a:solidFill>
              <a:schemeClr val="bg1">
                <a:lumMod val="50000"/>
              </a:schemeClr>
            </a:solidFill>
            <a:prstDash val="solid"/>
          </a:ln>
          <a:effectLst/>
        </p:spPr>
      </p:cxnSp>
      <p:cxnSp>
        <p:nvCxnSpPr>
          <p:cNvPr id="27" name="直接连接符 26"/>
          <p:cNvCxnSpPr/>
          <p:nvPr/>
        </p:nvCxnSpPr>
        <p:spPr bwMode="gray">
          <a:xfrm flipH="1">
            <a:off x="5870589" y="4522268"/>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28" name="直接连接符 27"/>
          <p:cNvCxnSpPr/>
          <p:nvPr/>
        </p:nvCxnSpPr>
        <p:spPr bwMode="gray">
          <a:xfrm flipH="1" flipV="1">
            <a:off x="3557554" y="3906934"/>
            <a:ext cx="753443" cy="316361"/>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cxnSp>
        <p:nvCxnSpPr>
          <p:cNvPr id="29" name="直接连接符 28"/>
          <p:cNvCxnSpPr/>
          <p:nvPr/>
        </p:nvCxnSpPr>
        <p:spPr bwMode="gray">
          <a:xfrm flipH="1">
            <a:off x="3603207" y="2567028"/>
            <a:ext cx="610639" cy="278102"/>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sp>
        <p:nvSpPr>
          <p:cNvPr id="30" name="TextBox 120">
            <a:extLst>
              <a:ext uri="{FF2B5EF4-FFF2-40B4-BE49-F238E27FC236}">
                <a16:creationId xmlns="" xmlns:a16="http://schemas.microsoft.com/office/drawing/2014/main" id="{020D7A1D-EFAD-4C8C-B9DE-D0FAD269B77A}"/>
              </a:ext>
            </a:extLst>
          </p:cNvPr>
          <p:cNvSpPr txBox="1"/>
          <p:nvPr/>
        </p:nvSpPr>
        <p:spPr bwMode="gray">
          <a:xfrm>
            <a:off x="4810033" y="2705983"/>
            <a:ext cx="527350" cy="307777"/>
          </a:xfrm>
          <a:prstGeom prst="rect">
            <a:avLst/>
          </a:prstGeom>
          <a:noFill/>
          <a:ln>
            <a:noFill/>
          </a:ln>
        </p:spPr>
        <p:txBody>
          <a:bodyPr wrap="square" rtlCol="0">
            <a:spAutoFit/>
          </a:bodyPr>
          <a:lstStyle/>
          <a:p>
            <a:pPr 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120">
            <a:extLst>
              <a:ext uri="{FF2B5EF4-FFF2-40B4-BE49-F238E27FC236}">
                <a16:creationId xmlns="" xmlns:a16="http://schemas.microsoft.com/office/drawing/2014/main" id="{020D7A1D-EFAD-4C8C-B9DE-D0FAD269B77A}"/>
              </a:ext>
            </a:extLst>
          </p:cNvPr>
          <p:cNvSpPr txBox="1"/>
          <p:nvPr/>
        </p:nvSpPr>
        <p:spPr bwMode="gray">
          <a:xfrm>
            <a:off x="4819555" y="3717049"/>
            <a:ext cx="527350" cy="307777"/>
          </a:xfrm>
          <a:prstGeom prst="rect">
            <a:avLst/>
          </a:prstGeom>
          <a:noFill/>
          <a:ln>
            <a:noFill/>
          </a:ln>
        </p:spPr>
        <p:txBody>
          <a:bodyPr wrap="square" rtlCol="0">
            <a:spAutoFit/>
          </a:bodyPr>
          <a:lstStyle/>
          <a:p>
            <a:pPr 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a:extLst>
              <a:ext uri="{FF2B5EF4-FFF2-40B4-BE49-F238E27FC236}">
                <a16:creationId xmlns="" xmlns:a16="http://schemas.microsoft.com/office/drawing/2014/main" id="{927AD331-23D3-4BE6-8DF7-31B7006A5D7F}"/>
              </a:ext>
            </a:extLst>
          </p:cNvPr>
          <p:cNvCxnSpPr>
            <a:cxnSpLocks/>
          </p:cNvCxnSpPr>
          <p:nvPr/>
        </p:nvCxnSpPr>
        <p:spPr bwMode="gray">
          <a:xfrm rot="16200000" flipV="1">
            <a:off x="7822404" y="2374686"/>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3" name="直接连接符 42">
            <a:extLst>
              <a:ext uri="{FF2B5EF4-FFF2-40B4-BE49-F238E27FC236}">
                <a16:creationId xmlns="" xmlns:a16="http://schemas.microsoft.com/office/drawing/2014/main" id="{927AD331-23D3-4BE6-8DF7-31B7006A5D7F}"/>
              </a:ext>
            </a:extLst>
          </p:cNvPr>
          <p:cNvCxnSpPr>
            <a:cxnSpLocks/>
          </p:cNvCxnSpPr>
          <p:nvPr/>
        </p:nvCxnSpPr>
        <p:spPr bwMode="gray">
          <a:xfrm>
            <a:off x="7934531" y="2283276"/>
            <a:ext cx="0" cy="2125083"/>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a:extLst>
              <a:ext uri="{FF2B5EF4-FFF2-40B4-BE49-F238E27FC236}">
                <a16:creationId xmlns="" xmlns:a16="http://schemas.microsoft.com/office/drawing/2014/main" id="{927AD331-23D3-4BE6-8DF7-31B7006A5D7F}"/>
              </a:ext>
            </a:extLst>
          </p:cNvPr>
          <p:cNvCxnSpPr>
            <a:cxnSpLocks/>
          </p:cNvCxnSpPr>
          <p:nvPr/>
        </p:nvCxnSpPr>
        <p:spPr bwMode="gray">
          <a:xfrm rot="16200000" flipV="1">
            <a:off x="7822405" y="4099027"/>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47" name="TextBox 120">
            <a:extLst>
              <a:ext uri="{FF2B5EF4-FFF2-40B4-BE49-F238E27FC236}">
                <a16:creationId xmlns="" xmlns:a16="http://schemas.microsoft.com/office/drawing/2014/main" id="{31930744-3D36-4F81-8426-6F129C1A6804}"/>
              </a:ext>
            </a:extLst>
          </p:cNvPr>
          <p:cNvSpPr txBox="1"/>
          <p:nvPr/>
        </p:nvSpPr>
        <p:spPr bwMode="gray">
          <a:xfrm>
            <a:off x="7883495" y="3197866"/>
            <a:ext cx="1245878"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箭头连接符 49">
            <a:extLst>
              <a:ext uri="{FF2B5EF4-FFF2-40B4-BE49-F238E27FC236}">
                <a16:creationId xmlns="" xmlns:a16="http://schemas.microsoft.com/office/drawing/2014/main" id="{25FFCF9E-B77D-4002-8CAE-8C36C256A152}"/>
              </a:ext>
            </a:extLst>
          </p:cNvPr>
          <p:cNvCxnSpPr>
            <a:cxnSpLocks/>
          </p:cNvCxnSpPr>
          <p:nvPr/>
        </p:nvCxnSpPr>
        <p:spPr bwMode="gray">
          <a:xfrm>
            <a:off x="5438230" y="2629230"/>
            <a:ext cx="1638022"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52" name="直接箭头连接符 51">
            <a:extLst>
              <a:ext uri="{FF2B5EF4-FFF2-40B4-BE49-F238E27FC236}">
                <a16:creationId xmlns="" xmlns:a16="http://schemas.microsoft.com/office/drawing/2014/main" id="{25FFCF9E-B77D-4002-8CAE-8C36C256A152}"/>
              </a:ext>
            </a:extLst>
          </p:cNvPr>
          <p:cNvCxnSpPr>
            <a:cxnSpLocks/>
          </p:cNvCxnSpPr>
          <p:nvPr/>
        </p:nvCxnSpPr>
        <p:spPr bwMode="gray">
          <a:xfrm>
            <a:off x="5438230" y="4065114"/>
            <a:ext cx="1638022"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53" name="直接箭头连接符 52">
            <a:extLst>
              <a:ext uri="{FF2B5EF4-FFF2-40B4-BE49-F238E27FC236}">
                <a16:creationId xmlns="" xmlns:a16="http://schemas.microsoft.com/office/drawing/2014/main" id="{25FFCF9E-B77D-4002-8CAE-8C36C256A152}"/>
              </a:ext>
            </a:extLst>
          </p:cNvPr>
          <p:cNvCxnSpPr>
            <a:cxnSpLocks/>
          </p:cNvCxnSpPr>
          <p:nvPr/>
        </p:nvCxnSpPr>
        <p:spPr bwMode="gray">
          <a:xfrm flipV="1">
            <a:off x="3603207" y="2690350"/>
            <a:ext cx="1130537" cy="488803"/>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54" name="直接箭头连接符 53">
            <a:extLst>
              <a:ext uri="{FF2B5EF4-FFF2-40B4-BE49-F238E27FC236}">
                <a16:creationId xmlns="" xmlns:a16="http://schemas.microsoft.com/office/drawing/2014/main" id="{25FFCF9E-B77D-4002-8CAE-8C36C256A152}"/>
              </a:ext>
            </a:extLst>
          </p:cNvPr>
          <p:cNvCxnSpPr>
            <a:cxnSpLocks/>
          </p:cNvCxnSpPr>
          <p:nvPr/>
        </p:nvCxnSpPr>
        <p:spPr bwMode="gray">
          <a:xfrm>
            <a:off x="3603207" y="3596790"/>
            <a:ext cx="1130537" cy="428036"/>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Tree>
    <p:extLst>
      <p:ext uri="{BB962C8B-B14F-4D97-AF65-F5344CB8AC3E}">
        <p14:creationId xmlns:p14="http://schemas.microsoft.com/office/powerpoint/2010/main" val="14581719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Preferring the Route with the Smallest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6225071" y="1564304"/>
            <a:ext cx="5371180" cy="3416320"/>
          </a:xfrm>
          <a:prstGeom prst="rect">
            <a:avLst/>
          </a:prstGeom>
          <a:solidFill>
            <a:srgbClr val="F4FBFE"/>
          </a:solidFill>
          <a:ln>
            <a:solidFill>
              <a:srgbClr val="99DFF9"/>
            </a:solidFill>
          </a:ln>
        </p:spPr>
        <p:txBody>
          <a:bodyPr wrap="square" rtlCol="0" anchor="ctr">
            <a:spAutoFit/>
          </a:bodyPr>
          <a:lstStyle/>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10.0.45.0/24:</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From: 10.0.3.3 (10.0.3.3)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 Duration: 00h33m15s  </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10.0.13.3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Out-Interface: GigabitEthernet0/0/1</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10.0.5.5</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information : 0x0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AS-path Nil, origin incomplete, MED 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localpref</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valid, internal, pre 255, IGP cost 2,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not preferred for router ID</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Originator:  10.0.5.5</a:t>
            </a:r>
            <a:endParaRPr lang="en-US" altLang="zh-CN" sz="1200"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Cluster list: 10.0.3.3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占位符 112"/>
          <p:cNvSpPr txBox="1">
            <a:spLocks/>
          </p:cNvSpPr>
          <p:nvPr/>
        </p:nvSpPr>
        <p:spPr bwMode="gray">
          <a:xfrm>
            <a:off x="6139969" y="5183924"/>
            <a:ext cx="5456282" cy="1197825"/>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BGP route reflected by R3 is not selected because of the router ID. The router ID here refers to the Originator ID (router ID of the original route advertiser).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p:nvPr/>
        </p:nvCxnSpPr>
        <p:spPr bwMode="gray">
          <a:xfrm flipH="1">
            <a:off x="775327" y="5673215"/>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0" name="文本框 29"/>
          <p:cNvSpPr txBox="1"/>
          <p:nvPr/>
        </p:nvSpPr>
        <p:spPr bwMode="gray">
          <a:xfrm>
            <a:off x="1109151" y="5534770"/>
            <a:ext cx="2023311" cy="276999"/>
          </a:xfrm>
          <a:prstGeom prst="rect">
            <a:avLst/>
          </a:prstGeom>
          <a:noFill/>
        </p:spPr>
        <p:txBody>
          <a:bodyPr wrap="square" rtlCol="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31" name="直接连接符 30"/>
          <p:cNvCxnSpPr/>
          <p:nvPr/>
        </p:nvCxnSpPr>
        <p:spPr bwMode="gray">
          <a:xfrm flipH="1">
            <a:off x="775327" y="5978887"/>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32" name="文本框 31"/>
          <p:cNvSpPr txBox="1"/>
          <p:nvPr/>
        </p:nvSpPr>
        <p:spPr bwMode="gray">
          <a:xfrm>
            <a:off x="1109151" y="5840442"/>
            <a:ext cx="2714206" cy="276999"/>
          </a:xfrm>
          <a:prstGeom prst="rect">
            <a:avLst/>
          </a:prstGeom>
          <a:noFill/>
        </p:spPr>
        <p:txBody>
          <a:bodyPr wrap="square" rtlCol="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4" name="圆角矩形 33"/>
          <p:cNvSpPr/>
          <p:nvPr/>
        </p:nvSpPr>
        <p:spPr bwMode="gray">
          <a:xfrm>
            <a:off x="2178347" y="2695606"/>
            <a:ext cx="2651724" cy="2669467"/>
          </a:xfrm>
          <a:prstGeom prst="roundRect">
            <a:avLst>
              <a:gd name="adj" fmla="val 4756"/>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120">
            <a:extLst>
              <a:ext uri="{FF2B5EF4-FFF2-40B4-BE49-F238E27FC236}">
                <a16:creationId xmlns="" xmlns:a16="http://schemas.microsoft.com/office/drawing/2014/main" id="{020D7A1D-EFAD-4C8C-B9DE-D0FAD269B77A}"/>
              </a:ext>
            </a:extLst>
          </p:cNvPr>
          <p:cNvSpPr txBox="1"/>
          <p:nvPr/>
        </p:nvSpPr>
        <p:spPr bwMode="gray">
          <a:xfrm>
            <a:off x="2171226" y="2795648"/>
            <a:ext cx="826769" cy="307657"/>
          </a:xfrm>
          <a:prstGeom prst="rect">
            <a:avLst/>
          </a:prstGeom>
          <a:noFill/>
          <a:ln>
            <a:noFill/>
          </a:ln>
        </p:spPr>
        <p:txBody>
          <a:bodyPr wrap="square" rtlCol="0">
            <a:spAutoFit/>
          </a:bodyPr>
          <a:lstStyle/>
          <a:p>
            <a:r>
              <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pic>
        <p:nvPicPr>
          <p:cNvPr id="3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526433" y="3639823"/>
            <a:ext cx="527350" cy="431467"/>
          </a:xfrm>
          <a:prstGeom prst="rect">
            <a:avLst/>
          </a:prstGeom>
          <a:noFill/>
        </p:spPr>
      </p:pic>
      <p:sp>
        <p:nvSpPr>
          <p:cNvPr id="40" name="TextBox 120">
            <a:extLst>
              <a:ext uri="{FF2B5EF4-FFF2-40B4-BE49-F238E27FC236}">
                <a16:creationId xmlns="" xmlns:a16="http://schemas.microsoft.com/office/drawing/2014/main" id="{020D7A1D-EFAD-4C8C-B9DE-D0FAD269B77A}"/>
              </a:ext>
            </a:extLst>
          </p:cNvPr>
          <p:cNvSpPr txBox="1"/>
          <p:nvPr/>
        </p:nvSpPr>
        <p:spPr bwMode="gray">
          <a:xfrm>
            <a:off x="2195696" y="3375879"/>
            <a:ext cx="118882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连接符 40">
            <a:extLst>
              <a:ext uri="{FF2B5EF4-FFF2-40B4-BE49-F238E27FC236}">
                <a16:creationId xmlns="" xmlns:a16="http://schemas.microsoft.com/office/drawing/2014/main" id="{94275FFE-3BE6-4C12-8737-FDFE3456C4A2}"/>
              </a:ext>
            </a:extLst>
          </p:cNvPr>
          <p:cNvCxnSpPr>
            <a:stCxn id="50" idx="1"/>
            <a:endCxn id="37" idx="0"/>
          </p:cNvCxnSpPr>
          <p:nvPr/>
        </p:nvCxnSpPr>
        <p:spPr bwMode="gray">
          <a:xfrm flipH="1">
            <a:off x="2790108" y="3143293"/>
            <a:ext cx="1075537" cy="496530"/>
          </a:xfrm>
          <a:prstGeom prst="line">
            <a:avLst/>
          </a:prstGeom>
          <a:noFill/>
          <a:ln w="19050" cap="flat" cmpd="sng" algn="ctr">
            <a:solidFill>
              <a:schemeClr val="bg1">
                <a:lumMod val="50000"/>
              </a:schemeClr>
            </a:solidFill>
            <a:prstDash val="solid"/>
          </a:ln>
          <a:effectLst/>
        </p:spPr>
      </p:cxnSp>
      <p:cxnSp>
        <p:nvCxnSpPr>
          <p:cNvPr id="42" name="直接连接符 41">
            <a:extLst>
              <a:ext uri="{FF2B5EF4-FFF2-40B4-BE49-F238E27FC236}">
                <a16:creationId xmlns="" xmlns:a16="http://schemas.microsoft.com/office/drawing/2014/main" id="{94275FFE-3BE6-4C12-8737-FDFE3456C4A2}"/>
              </a:ext>
            </a:extLst>
          </p:cNvPr>
          <p:cNvCxnSpPr>
            <a:stCxn id="52" idx="1"/>
            <a:endCxn id="37" idx="2"/>
          </p:cNvCxnSpPr>
          <p:nvPr/>
        </p:nvCxnSpPr>
        <p:spPr bwMode="gray">
          <a:xfrm flipH="1" flipV="1">
            <a:off x="2790108" y="4071290"/>
            <a:ext cx="1075537" cy="798737"/>
          </a:xfrm>
          <a:prstGeom prst="line">
            <a:avLst/>
          </a:prstGeom>
          <a:noFill/>
          <a:ln w="19050" cap="flat" cmpd="sng" algn="ctr">
            <a:solidFill>
              <a:schemeClr val="bg1">
                <a:lumMod val="50000"/>
              </a:schemeClr>
            </a:solidFill>
            <a:prstDash val="solid"/>
          </a:ln>
          <a:effectLst/>
        </p:spPr>
      </p:cxnSp>
      <p:cxnSp>
        <p:nvCxnSpPr>
          <p:cNvPr id="43" name="直接连接符 42"/>
          <p:cNvCxnSpPr/>
          <p:nvPr/>
        </p:nvCxnSpPr>
        <p:spPr bwMode="gray">
          <a:xfrm flipH="1" flipV="1">
            <a:off x="2930050" y="4375211"/>
            <a:ext cx="649941" cy="482672"/>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cxnSp>
        <p:nvCxnSpPr>
          <p:cNvPr id="45" name="直接连接符 44"/>
          <p:cNvCxnSpPr/>
          <p:nvPr/>
        </p:nvCxnSpPr>
        <p:spPr bwMode="gray">
          <a:xfrm flipH="1">
            <a:off x="3095145" y="3041529"/>
            <a:ext cx="610639" cy="278102"/>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sp>
        <p:nvSpPr>
          <p:cNvPr id="46" name="矩形 45"/>
          <p:cNvSpPr/>
          <p:nvPr/>
        </p:nvSpPr>
        <p:spPr bwMode="gray">
          <a:xfrm>
            <a:off x="458352" y="1582172"/>
            <a:ext cx="4887416" cy="1015266"/>
          </a:xfrm>
          <a:prstGeom prst="rect">
            <a:avLst/>
          </a:prstGeom>
          <a:solidFill>
            <a:srgbClr val="F4FBFE"/>
          </a:solidFill>
          <a:ln>
            <a:solidFill>
              <a:srgbClr val="99DFF9"/>
            </a:solidFill>
          </a:ln>
        </p:spPr>
        <p:txBody>
          <a:bodyPr wrap="square">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Total Number of Routes: 2</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Network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MED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LocPrf</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PrefVal Path/</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*&gt;</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i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10.0.45.0/24      </a:t>
            </a:r>
            <a:r>
              <a:rPr lang="en-US" altLang="zh-CN"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10.0.4.4</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0          100        0           ?</a:t>
            </a:r>
          </a:p>
          <a:p>
            <a:r>
              <a:rPr lang="en-US" altLang="zh-CN" sz="12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i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10.0.5.5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0          100        0           ?</a:t>
            </a:r>
          </a:p>
        </p:txBody>
      </p:sp>
      <p:sp>
        <p:nvSpPr>
          <p:cNvPr id="47" name="Freeform 67"/>
          <p:cNvSpPr/>
          <p:nvPr/>
        </p:nvSpPr>
        <p:spPr bwMode="gray">
          <a:xfrm rot="12694383">
            <a:off x="1567856" y="3033078"/>
            <a:ext cx="941020" cy="685601"/>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26000">
                  <a:schemeClr val="accent1">
                    <a:lumMod val="0"/>
                    <a:lumOff val="100000"/>
                    <a:alpha val="0"/>
                  </a:schemeClr>
                </a:gs>
                <a:gs pos="71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下箭头 63"/>
          <p:cNvSpPr/>
          <p:nvPr/>
        </p:nvSpPr>
        <p:spPr bwMode="gray">
          <a:xfrm rot="5400000" flipV="1">
            <a:off x="5180775" y="1847914"/>
            <a:ext cx="1079578" cy="548094"/>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865645" y="2927559"/>
            <a:ext cx="527350" cy="431467"/>
          </a:xfrm>
          <a:prstGeom prst="rect">
            <a:avLst/>
          </a:prstGeom>
          <a:noFill/>
        </p:spPr>
      </p:pic>
      <p:sp>
        <p:nvSpPr>
          <p:cNvPr id="51" name="TextBox 120">
            <a:extLst>
              <a:ext uri="{FF2B5EF4-FFF2-40B4-BE49-F238E27FC236}">
                <a16:creationId xmlns="" xmlns:a16="http://schemas.microsoft.com/office/drawing/2014/main" id="{020D7A1D-EFAD-4C8C-B9DE-D0FAD269B77A}"/>
              </a:ext>
            </a:extLst>
          </p:cNvPr>
          <p:cNvSpPr txBox="1"/>
          <p:nvPr/>
        </p:nvSpPr>
        <p:spPr bwMode="gray">
          <a:xfrm>
            <a:off x="3524658" y="2659430"/>
            <a:ext cx="118882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865645" y="4654293"/>
            <a:ext cx="527350" cy="431467"/>
          </a:xfrm>
          <a:prstGeom prst="rect">
            <a:avLst/>
          </a:prstGeom>
          <a:noFill/>
        </p:spPr>
      </p:pic>
      <p:sp>
        <p:nvSpPr>
          <p:cNvPr id="53" name="TextBox 120">
            <a:extLst>
              <a:ext uri="{FF2B5EF4-FFF2-40B4-BE49-F238E27FC236}">
                <a16:creationId xmlns="" xmlns:a16="http://schemas.microsoft.com/office/drawing/2014/main" id="{020D7A1D-EFAD-4C8C-B9DE-D0FAD269B77A}"/>
              </a:ext>
            </a:extLst>
          </p:cNvPr>
          <p:cNvSpPr txBox="1"/>
          <p:nvPr/>
        </p:nvSpPr>
        <p:spPr bwMode="gray">
          <a:xfrm>
            <a:off x="3864917" y="5100627"/>
            <a:ext cx="528078"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120">
            <a:extLst>
              <a:ext uri="{FF2B5EF4-FFF2-40B4-BE49-F238E27FC236}">
                <a16:creationId xmlns="" xmlns:a16="http://schemas.microsoft.com/office/drawing/2014/main" id="{020D7A1D-EFAD-4C8C-B9DE-D0FAD269B77A}"/>
              </a:ext>
            </a:extLst>
          </p:cNvPr>
          <p:cNvSpPr txBox="1"/>
          <p:nvPr/>
        </p:nvSpPr>
        <p:spPr bwMode="gray">
          <a:xfrm>
            <a:off x="3864917" y="4369997"/>
            <a:ext cx="527350" cy="307777"/>
          </a:xfrm>
          <a:prstGeom prst="rect">
            <a:avLst/>
          </a:prstGeom>
          <a:noFill/>
          <a:ln>
            <a:noFill/>
          </a:ln>
        </p:spPr>
        <p:txBody>
          <a:bodyPr wrap="square" rtlCol="0">
            <a:spAutoFit/>
          </a:bodyPr>
          <a:lstStyle/>
          <a:p>
            <a:pPr algn="ctr"/>
            <a:r>
              <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55" name="TextBox 120">
            <a:extLst>
              <a:ext uri="{FF2B5EF4-FFF2-40B4-BE49-F238E27FC236}">
                <a16:creationId xmlns="" xmlns:a16="http://schemas.microsoft.com/office/drawing/2014/main" id="{020D7A1D-EFAD-4C8C-B9DE-D0FAD269B77A}"/>
              </a:ext>
            </a:extLst>
          </p:cNvPr>
          <p:cNvSpPr txBox="1"/>
          <p:nvPr/>
        </p:nvSpPr>
        <p:spPr bwMode="gray">
          <a:xfrm>
            <a:off x="3864917" y="3338908"/>
            <a:ext cx="527350" cy="307777"/>
          </a:xfrm>
          <a:prstGeom prst="rect">
            <a:avLst/>
          </a:prstGeom>
          <a:noFill/>
          <a:ln>
            <a:noFill/>
          </a:ln>
        </p:spPr>
        <p:txBody>
          <a:bodyPr wrap="square" rtlCol="0">
            <a:spAutoFit/>
          </a:bodyPr>
          <a:lstStyle/>
          <a:p>
            <a:pPr algn="ctr"/>
            <a:r>
              <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Tree>
    <p:extLst>
      <p:ext uri="{BB962C8B-B14F-4D97-AF65-F5344CB8AC3E}">
        <p14:creationId xmlns:p14="http://schemas.microsoft.com/office/powerpoint/2010/main" val="368699511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2"/>
            <a:ext cx="11306175" cy="5139297"/>
          </a:xfrm>
        </p:spPr>
        <p:txBody>
          <a:bodyPr/>
          <a:lstStyle/>
          <a:p>
            <a:pPr marL="0" indent="0">
              <a:buNone/>
            </a:pPr>
            <a:r>
              <a:rPr lang="en-US" altLang="zh-CN" sz="1400" dirty="0" smtClean="0">
                <a:sym typeface="Huawei Sans" panose="020C0503030203020204" pitchFamily="34" charset="0"/>
              </a:rPr>
              <a:t>When multiple routes to the same destination network segment exist, BGP selects routes in the following sequence:</a:t>
            </a:r>
          </a:p>
          <a:p>
            <a:pPr marL="403039" lvl="1" indent="0">
              <a:buNone/>
            </a:pPr>
            <a:r>
              <a:rPr lang="en-US" altLang="zh-CN" sz="1200" dirty="0" smtClean="0">
                <a:sym typeface="Huawei Sans" panose="020C0503030203020204" pitchFamily="34" charset="0"/>
              </a:rPr>
              <a:t>Discards the route whose next hop is unreachable.</a:t>
            </a:r>
          </a:p>
          <a:p>
            <a:pPr lvl="1">
              <a:buFont typeface="+mj-lt"/>
              <a:buAutoNum type="arabicPeriod"/>
            </a:pPr>
            <a:r>
              <a:rPr lang="en-US" altLang="zh-CN" sz="1200" dirty="0" smtClean="0">
                <a:sym typeface="Huawei Sans" panose="020C0503030203020204" pitchFamily="34" charset="0"/>
              </a:rPr>
              <a:t>Prefers the route with the largest Preferred-Value attribute value.</a:t>
            </a:r>
          </a:p>
          <a:p>
            <a:pPr lvl="1">
              <a:buFont typeface="+mj-lt"/>
              <a:buAutoNum type="arabicPeriod"/>
            </a:pPr>
            <a:r>
              <a:rPr lang="en-US" altLang="zh-CN" sz="1200" dirty="0">
                <a:sym typeface="Huawei Sans" panose="020C0503030203020204" pitchFamily="34" charset="0"/>
              </a:rPr>
              <a:t>Prefers the route with the largest </a:t>
            </a:r>
            <a:r>
              <a:rPr lang="en-US" altLang="zh-CN" sz="1200" dirty="0" err="1">
                <a:sym typeface="Huawei Sans" panose="020C0503030203020204" pitchFamily="34" charset="0"/>
              </a:rPr>
              <a:t>Local_Preference</a:t>
            </a:r>
            <a:r>
              <a:rPr lang="en-US" altLang="zh-CN" sz="1200" dirty="0">
                <a:sym typeface="Huawei Sans" panose="020C0503030203020204" pitchFamily="34" charset="0"/>
              </a:rPr>
              <a:t> value.</a:t>
            </a:r>
          </a:p>
          <a:p>
            <a:pPr lvl="1">
              <a:buFont typeface="+mj-lt"/>
              <a:buAutoNum type="arabicPeriod"/>
            </a:pPr>
            <a:r>
              <a:rPr lang="en-US" altLang="zh-CN" sz="1200" dirty="0">
                <a:sym typeface="Huawei Sans" panose="020C0503030203020204" pitchFamily="34" charset="0"/>
              </a:rPr>
              <a:t>Prefers the locally originated BGP route, which takes precedence over the route learned from a peer. The locally summarized route, automatically summarized route, route learned by using the network command, route learned by using the import-route command, and route learned from a peer are in descending order of priority.</a:t>
            </a:r>
          </a:p>
          <a:p>
            <a:pPr lvl="1">
              <a:buFont typeface="+mj-lt"/>
              <a:buAutoNum type="arabicPeriod"/>
            </a:pPr>
            <a:r>
              <a:rPr lang="en-US" altLang="zh-CN" sz="1200" dirty="0">
                <a:sym typeface="Huawei Sans" panose="020C0503030203020204" pitchFamily="34" charset="0"/>
              </a:rPr>
              <a:t>Prefers the route with the shortest </a:t>
            </a:r>
            <a:r>
              <a:rPr lang="en-US" altLang="zh-CN" sz="1200" dirty="0" err="1">
                <a:sym typeface="Huawei Sans" panose="020C0503030203020204" pitchFamily="34" charset="0"/>
              </a:rPr>
              <a:t>AS_Path</a:t>
            </a:r>
            <a:r>
              <a:rPr lang="en-US" altLang="zh-CN" sz="1200" dirty="0">
                <a:sym typeface="Huawei Sans" panose="020C0503030203020204" pitchFamily="34" charset="0"/>
              </a:rPr>
              <a:t>.</a:t>
            </a:r>
          </a:p>
          <a:p>
            <a:pPr lvl="1">
              <a:buFont typeface="+mj-lt"/>
              <a:buAutoNum type="arabicPeriod"/>
            </a:pPr>
            <a:r>
              <a:rPr lang="en-US" altLang="zh-CN" sz="1200" dirty="0">
                <a:sym typeface="Huawei Sans" panose="020C0503030203020204" pitchFamily="34" charset="0"/>
              </a:rPr>
              <a:t>Prefers the route with the shortest </a:t>
            </a:r>
            <a:r>
              <a:rPr lang="en-US" altLang="zh-CN" sz="1200" dirty="0" err="1">
                <a:sym typeface="Huawei Sans" panose="020C0503030203020204" pitchFamily="34" charset="0"/>
              </a:rPr>
              <a:t>AS_Path</a:t>
            </a:r>
            <a:r>
              <a:rPr lang="en-US" altLang="zh-CN" sz="1200" dirty="0">
                <a:sym typeface="Huawei Sans" panose="020C0503030203020204" pitchFamily="34" charset="0"/>
              </a:rPr>
              <a:t>. The routes with Origin attributes of IGP, EGP, and Incomplete are in descending order of priority.</a:t>
            </a:r>
          </a:p>
          <a:p>
            <a:pPr lvl="1">
              <a:buFont typeface="+mj-lt"/>
              <a:buAutoNum type="arabicPeriod"/>
            </a:pPr>
            <a:r>
              <a:rPr lang="en-US" altLang="zh-CN" sz="1200" dirty="0">
                <a:sym typeface="Huawei Sans" panose="020C0503030203020204" pitchFamily="34" charset="0"/>
              </a:rPr>
              <a:t>Prefers the route with the lowest MED.</a:t>
            </a:r>
          </a:p>
          <a:p>
            <a:pPr lvl="1">
              <a:buFont typeface="+mj-lt"/>
              <a:buAutoNum type="arabicPeriod"/>
            </a:pPr>
            <a:r>
              <a:rPr lang="en-US" altLang="zh-CN" sz="1200" dirty="0">
                <a:sym typeface="Huawei Sans" panose="020C0503030203020204" pitchFamily="34" charset="0"/>
              </a:rPr>
              <a:t>Prefers routes learned from EBGP peers to routes learned from IBGP peers.</a:t>
            </a:r>
          </a:p>
          <a:p>
            <a:pPr lvl="1">
              <a:buFont typeface="+mj-lt"/>
              <a:buAutoNum type="arabicPeriod"/>
            </a:pPr>
            <a:r>
              <a:rPr lang="en-US" altLang="zh-CN" sz="1200" dirty="0">
                <a:sym typeface="Huawei Sans" panose="020C0503030203020204" pitchFamily="34" charset="0"/>
              </a:rPr>
              <a:t>Prefers the route with the smallest IGP metric to the next hop.</a:t>
            </a:r>
          </a:p>
          <a:p>
            <a:pPr lvl="1">
              <a:buFont typeface="+mj-lt"/>
              <a:buAutoNum type="arabicPeriod"/>
            </a:pPr>
            <a:r>
              <a:rPr lang="en-US" altLang="zh-CN" sz="1200" dirty="0">
                <a:sym typeface="Huawei Sans" panose="020C0503030203020204" pitchFamily="34" charset="0"/>
              </a:rPr>
              <a:t>Prefers the route with the shortest </a:t>
            </a:r>
            <a:r>
              <a:rPr lang="en-US" altLang="zh-CN" sz="1200" dirty="0" err="1">
                <a:sym typeface="Huawei Sans" panose="020C0503030203020204" pitchFamily="34" charset="0"/>
              </a:rPr>
              <a:t>Cluster_List</a:t>
            </a:r>
            <a:r>
              <a:rPr lang="en-US" altLang="zh-CN" sz="1200" dirty="0">
                <a:sym typeface="Huawei Sans" panose="020C0503030203020204" pitchFamily="34" charset="0"/>
              </a:rPr>
              <a:t> length.</a:t>
            </a:r>
          </a:p>
          <a:p>
            <a:pPr lvl="1">
              <a:buFont typeface="+mj-lt"/>
              <a:buAutoNum type="arabicPeriod"/>
            </a:pPr>
            <a:r>
              <a:rPr lang="en-US" altLang="zh-CN" sz="1200" dirty="0">
                <a:sym typeface="Huawei Sans" panose="020C0503030203020204" pitchFamily="34" charset="0"/>
              </a:rPr>
              <a:t>Prefers the route advertised by the device with the smallest router ID (</a:t>
            </a:r>
            <a:r>
              <a:rPr lang="en-US" altLang="zh-CN" sz="1200" dirty="0" err="1">
                <a:sym typeface="Huawei Sans" panose="020C0503030203020204" pitchFamily="34" charset="0"/>
              </a:rPr>
              <a:t>Originator_ID</a:t>
            </a:r>
            <a:r>
              <a:rPr lang="en-US" altLang="zh-CN" sz="1200" dirty="0">
                <a:sym typeface="Huawei Sans" panose="020C0503030203020204" pitchFamily="34" charset="0"/>
              </a:rPr>
              <a:t>).</a:t>
            </a:r>
          </a:p>
          <a:p>
            <a:pPr lvl="1">
              <a:buFont typeface="+mj-lt"/>
              <a:buAutoNum type="arabicPeriod"/>
            </a:pPr>
            <a:r>
              <a:rPr lang="en-US" altLang="zh-CN" sz="1200" b="1" dirty="0">
                <a:solidFill>
                  <a:srgbClr val="EC7061"/>
                </a:solidFill>
                <a:sym typeface="Huawei Sans" panose="020C0503030203020204" pitchFamily="34" charset="0"/>
              </a:rPr>
              <a:t>Prefers the route learned from the peer with the smallest IP address.</a:t>
            </a:r>
          </a:p>
          <a:p>
            <a:endParaRPr lang="zh-CN" altLang="en-US" sz="14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Rules for Selecting a Preferred BGP Route</a:t>
            </a:r>
            <a:endParaRPr lang="en-US" dirty="0">
              <a:sym typeface="Huawei Sans" panose="020C0503030203020204" pitchFamily="34" charset="0"/>
            </a:endParaRPr>
          </a:p>
        </p:txBody>
      </p:sp>
    </p:spTree>
    <p:extLst>
      <p:ext uri="{BB962C8B-B14F-4D97-AF65-F5344CB8AC3E}">
        <p14:creationId xmlns:p14="http://schemas.microsoft.com/office/powerpoint/2010/main" val="10670358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2"/>
            <a:ext cx="11306175" cy="5139297"/>
          </a:xfrm>
        </p:spPr>
        <p:txBody>
          <a:bodyPr/>
          <a:lstStyle/>
          <a:p>
            <a:pPr marL="0" indent="0">
              <a:buNone/>
            </a:pPr>
            <a:r>
              <a:rPr lang="en-US" altLang="zh-CN" sz="1400" dirty="0" smtClean="0">
                <a:sym typeface="Huawei Sans" panose="020C0503030203020204" pitchFamily="34" charset="0"/>
              </a:rPr>
              <a:t>When multiple routes to the same destination network segment exist, BGP selects routes in the following sequence:</a:t>
            </a:r>
          </a:p>
          <a:p>
            <a:pPr marL="403039" lvl="1" indent="0">
              <a:buNone/>
            </a:pPr>
            <a:r>
              <a:rPr lang="en-US" altLang="zh-CN" sz="1400" b="1" dirty="0" smtClean="0">
                <a:sym typeface="Huawei Sans" panose="020C0503030203020204" pitchFamily="34" charset="0"/>
              </a:rPr>
              <a:t>Discards the route whose next hop is unreachable.</a:t>
            </a:r>
          </a:p>
          <a:p>
            <a:pPr lvl="1">
              <a:buFont typeface="+mj-lt"/>
              <a:buAutoNum type="arabicPeriod"/>
            </a:pPr>
            <a:r>
              <a:rPr lang="en-US" altLang="zh-CN" sz="1200" dirty="0" smtClean="0">
                <a:sym typeface="Huawei Sans" panose="020C0503030203020204" pitchFamily="34" charset="0"/>
              </a:rPr>
              <a:t>Prefers the route with the largest Preferred-Value attribute value.</a:t>
            </a:r>
          </a:p>
          <a:p>
            <a:pPr lvl="1">
              <a:buFont typeface="+mj-lt"/>
              <a:buAutoNum type="arabicPeriod"/>
            </a:pPr>
            <a:r>
              <a:rPr lang="en-US" altLang="zh-CN" sz="1200" dirty="0" smtClean="0">
                <a:sym typeface="Huawei Sans" panose="020C0503030203020204" pitchFamily="34" charset="0"/>
              </a:rPr>
              <a:t>Prefers the route with the largest </a:t>
            </a:r>
            <a:r>
              <a:rPr lang="en-US" altLang="zh-CN" sz="1200" dirty="0" err="1" smtClean="0">
                <a:sym typeface="Huawei Sans" panose="020C0503030203020204" pitchFamily="34" charset="0"/>
              </a:rPr>
              <a:t>Local_Preference</a:t>
            </a:r>
            <a:r>
              <a:rPr lang="en-US" altLang="zh-CN" sz="1200" dirty="0" smtClean="0">
                <a:sym typeface="Huawei Sans" panose="020C0503030203020204" pitchFamily="34" charset="0"/>
              </a:rPr>
              <a:t> value.</a:t>
            </a:r>
          </a:p>
          <a:p>
            <a:pPr lvl="1">
              <a:buFont typeface="+mj-lt"/>
              <a:buAutoNum type="arabicPeriod"/>
            </a:pPr>
            <a:r>
              <a:rPr lang="en-US" altLang="zh-CN" sz="1200" dirty="0" smtClean="0">
                <a:sym typeface="Huawei Sans" panose="020C0503030203020204" pitchFamily="34" charset="0"/>
              </a:rPr>
              <a:t>Prefers the locally originated BGP route, which takes precedence over the route learned from a peer. The locally summarized route, automatically summarized route, route learned by using the </a:t>
            </a:r>
            <a:r>
              <a:rPr lang="en-US" altLang="zh-CN" sz="1200" b="1" dirty="0" smtClean="0">
                <a:sym typeface="Huawei Sans" panose="020C0503030203020204" pitchFamily="34" charset="0"/>
              </a:rPr>
              <a:t>network</a:t>
            </a:r>
            <a:r>
              <a:rPr lang="en-US" altLang="zh-CN" sz="1200" dirty="0" smtClean="0">
                <a:sym typeface="Huawei Sans" panose="020C0503030203020204" pitchFamily="34" charset="0"/>
              </a:rPr>
              <a:t> command, route learned by using the </a:t>
            </a:r>
            <a:r>
              <a:rPr lang="en-US" altLang="zh-CN" sz="1200" b="1" dirty="0" smtClean="0">
                <a:sym typeface="Huawei Sans" panose="020C0503030203020204" pitchFamily="34" charset="0"/>
              </a:rPr>
              <a:t>import-route</a:t>
            </a:r>
            <a:r>
              <a:rPr lang="en-US" altLang="zh-CN" sz="1200" dirty="0" smtClean="0">
                <a:sym typeface="Huawei Sans" panose="020C0503030203020204" pitchFamily="34" charset="0"/>
              </a:rPr>
              <a:t> command, and route learned from a peer are in descending order of priority.</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AS_Path</a:t>
            </a:r>
            <a:r>
              <a:rPr lang="en-US" altLang="zh-CN" sz="1200" dirty="0" smtClean="0">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AS_Path</a:t>
            </a:r>
            <a:r>
              <a:rPr lang="en-US" altLang="zh-CN" sz="1200" dirty="0" smtClean="0">
                <a:sym typeface="Huawei Sans" panose="020C0503030203020204" pitchFamily="34" charset="0"/>
              </a:rPr>
              <a:t>. The routes with Origin attributes of IGP, EGP, and Incomplete are in descending order of priority.</a:t>
            </a:r>
          </a:p>
          <a:p>
            <a:pPr lvl="1">
              <a:buFont typeface="+mj-lt"/>
              <a:buAutoNum type="arabicPeriod"/>
            </a:pPr>
            <a:r>
              <a:rPr lang="en-US" altLang="zh-CN" sz="1200" dirty="0" smtClean="0">
                <a:sym typeface="Huawei Sans" panose="020C0503030203020204" pitchFamily="34" charset="0"/>
              </a:rPr>
              <a:t>Prefers the route with the lowest MED.</a:t>
            </a:r>
          </a:p>
          <a:p>
            <a:pPr lvl="1">
              <a:buFont typeface="+mj-lt"/>
              <a:buAutoNum type="arabicPeriod"/>
            </a:pPr>
            <a:r>
              <a:rPr lang="en-US" altLang="zh-CN" sz="1200" dirty="0" smtClean="0">
                <a:sym typeface="Huawei Sans" panose="020C0503030203020204" pitchFamily="34" charset="0"/>
              </a:rPr>
              <a:t>Prefers routes learned from EBGP peers to routes learned from IBGP peers.</a:t>
            </a:r>
          </a:p>
          <a:p>
            <a:pPr lvl="1">
              <a:buFont typeface="+mj-lt"/>
              <a:buAutoNum type="arabicPeriod"/>
            </a:pPr>
            <a:r>
              <a:rPr lang="en-US" altLang="zh-CN" sz="1200" dirty="0" smtClean="0">
                <a:sym typeface="Huawei Sans" panose="020C0503030203020204" pitchFamily="34" charset="0"/>
              </a:rPr>
              <a:t>Prefers the route with the smallest IGP metric to the next hop.</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Cluster_List</a:t>
            </a:r>
            <a:r>
              <a:rPr lang="en-US" altLang="zh-CN" sz="1200" dirty="0" smtClean="0">
                <a:sym typeface="Huawei Sans" panose="020C0503030203020204" pitchFamily="34" charset="0"/>
              </a:rPr>
              <a:t> length.</a:t>
            </a:r>
          </a:p>
          <a:p>
            <a:pPr lvl="1">
              <a:buFont typeface="+mj-lt"/>
              <a:buAutoNum type="arabicPeriod"/>
            </a:pPr>
            <a:r>
              <a:rPr lang="en-US" altLang="zh-CN" sz="1200" dirty="0" smtClean="0">
                <a:sym typeface="Huawei Sans" panose="020C0503030203020204" pitchFamily="34" charset="0"/>
              </a:rPr>
              <a:t>Prefers the route advertised by the device with the smallest router ID (</a:t>
            </a:r>
            <a:r>
              <a:rPr lang="en-US" altLang="zh-CN" sz="1200" dirty="0" err="1" smtClean="0">
                <a:sym typeface="Huawei Sans" panose="020C0503030203020204" pitchFamily="34" charset="0"/>
              </a:rPr>
              <a:t>Originator_ID</a:t>
            </a:r>
            <a:r>
              <a:rPr lang="en-US" altLang="zh-CN" sz="1200" dirty="0" smtClean="0">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learned from the peer with the smallest IP address.</a:t>
            </a:r>
          </a:p>
          <a:p>
            <a:endParaRPr lang="zh-CN" altLang="en-US" sz="1400" dirty="0"/>
          </a:p>
        </p:txBody>
      </p:sp>
      <p:sp>
        <p:nvSpPr>
          <p:cNvPr id="2" name="标题 1"/>
          <p:cNvSpPr>
            <a:spLocks noGrp="1"/>
          </p:cNvSpPr>
          <p:nvPr>
            <p:ph type="title"/>
          </p:nvPr>
        </p:nvSpPr>
        <p:spPr/>
        <p:txBody>
          <a:bodyPr/>
          <a:lstStyle/>
          <a:p>
            <a:r>
              <a:rPr lang="en-US" smtClean="0">
                <a:sym typeface="Huawei Sans" panose="020C0503030203020204" pitchFamily="34" charset="0"/>
              </a:rPr>
              <a:t>Rules for Selecting a Preferred BGP Route</a:t>
            </a:r>
            <a:endParaRPr lang="en-US" dirty="0">
              <a:sym typeface="Huawei Sans" panose="020C0503030203020204" pitchFamily="34" charset="0"/>
            </a:endParaRPr>
          </a:p>
        </p:txBody>
      </p:sp>
      <p:sp>
        <p:nvSpPr>
          <p:cNvPr id="8" name="矩形 7">
            <a:extLst>
              <a:ext uri="{FF2B5EF4-FFF2-40B4-BE49-F238E27FC236}">
                <a16:creationId xmlns="" xmlns:a16="http://schemas.microsoft.com/office/drawing/2014/main" id="{63EC1A45-DE44-4732-A300-8A63DEFB1977}"/>
              </a:ext>
            </a:extLst>
          </p:cNvPr>
          <p:cNvSpPr/>
          <p:nvPr/>
        </p:nvSpPr>
        <p:spPr bwMode="gray">
          <a:xfrm>
            <a:off x="806699" y="2026910"/>
            <a:ext cx="10802483" cy="652027"/>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20">
            <a:extLst>
              <a:ext uri="{FF2B5EF4-FFF2-40B4-BE49-F238E27FC236}">
                <a16:creationId xmlns="" xmlns:a16="http://schemas.microsoft.com/office/drawing/2014/main" id="{5323F67A-9438-4080-AB0F-1592FD1B35BB}"/>
              </a:ext>
            </a:extLst>
          </p:cNvPr>
          <p:cNvSpPr txBox="1"/>
          <p:nvPr/>
        </p:nvSpPr>
        <p:spPr bwMode="gray">
          <a:xfrm>
            <a:off x="8282540" y="2038307"/>
            <a:ext cx="2843910" cy="646074"/>
          </a:xfrm>
          <a:prstGeom prst="rect">
            <a:avLst/>
          </a:prstGeom>
          <a:noFill/>
          <a:ln>
            <a:noFill/>
          </a:ln>
        </p:spPr>
        <p:txBody>
          <a:bodyPr wrap="square" rtlCol="0">
            <a:spAutoFit/>
          </a:bodyPr>
          <a:lstStyle/>
          <a:p>
            <a:r>
              <a:rPr lang="en-US" sz="17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 larger value indicates a better route.</a:t>
            </a:r>
            <a:endParaRPr lang="en-US" altLang="zh-CN" sz="15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a:extLst>
              <a:ext uri="{FF2B5EF4-FFF2-40B4-BE49-F238E27FC236}">
                <a16:creationId xmlns="" xmlns:a16="http://schemas.microsoft.com/office/drawing/2014/main" id="{63EC1A45-DE44-4732-A300-8A63DEFB1977}"/>
              </a:ext>
            </a:extLst>
          </p:cNvPr>
          <p:cNvSpPr/>
          <p:nvPr/>
        </p:nvSpPr>
        <p:spPr bwMode="gray">
          <a:xfrm>
            <a:off x="806699" y="2744815"/>
            <a:ext cx="10802483" cy="3558507"/>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 xmlns:a16="http://schemas.microsoft.com/office/drawing/2014/main" id="{5323F67A-9438-4080-AB0F-1592FD1B35BB}"/>
              </a:ext>
            </a:extLst>
          </p:cNvPr>
          <p:cNvSpPr txBox="1"/>
          <p:nvPr/>
        </p:nvSpPr>
        <p:spPr bwMode="gray">
          <a:xfrm>
            <a:off x="8282540" y="4370108"/>
            <a:ext cx="3017182" cy="646074"/>
          </a:xfrm>
          <a:prstGeom prst="rect">
            <a:avLst/>
          </a:prstGeom>
          <a:noFill/>
          <a:ln>
            <a:noFill/>
          </a:ln>
        </p:spPr>
        <p:txBody>
          <a:bodyPr wrap="square" rtlCol="0">
            <a:spAutoFit/>
          </a:bodyPr>
          <a:lstStyle/>
          <a:p>
            <a:r>
              <a:rPr lang="en-US" sz="17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 smaller value indicates a better route.</a:t>
            </a:r>
            <a:endParaRPr lang="en-US" altLang="zh-CN" sz="15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67"/>
          <p:cNvSpPr/>
          <p:nvPr/>
        </p:nvSpPr>
        <p:spPr bwMode="gray">
          <a:xfrm rot="2968248" flipV="1">
            <a:off x="5774960" y="4938295"/>
            <a:ext cx="857199" cy="877070"/>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bwMode="gray">
          <a:xfrm>
            <a:off x="6815398" y="5107754"/>
            <a:ext cx="3940906" cy="567179"/>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200"/>
              </a:lnSpc>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If the preceding eight attributes are the same, routes work in load balancing mode.</a:t>
            </a:r>
            <a:endPar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4200662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bwMode="gray">
          <a:xfrm>
            <a:off x="451877" y="4325883"/>
            <a:ext cx="11306175" cy="2055866"/>
          </a:xfrm>
        </p:spPr>
        <p:txBody>
          <a:bodyPr/>
          <a:lstStyle/>
          <a:p>
            <a:r>
              <a:rPr lang="en-US" altLang="zh-CN" sz="1800" dirty="0" smtClean="0"/>
              <a:t>If the preceding rules cannot determine the optimal route, the route from the device with the smallest IP address is preferred.</a:t>
            </a:r>
          </a:p>
          <a:p>
            <a:r>
              <a:rPr lang="en-US" altLang="zh-CN" sz="1800" dirty="0" smtClean="0"/>
              <a:t>In the preceding topology, R2 and R3 are connected to R4. R4 functions as the RR client and advertises routes to BGP only on R4. In this case, the BGP routes reflected by R2 and R3 have the same Originator ID 10.0.4.4.</a:t>
            </a:r>
          </a:p>
          <a:p>
            <a:endParaRPr lang="zh-CN" altLang="en-US" sz="18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Preferring the Route from the Device with the Smallest IP Address (1)</a:t>
            </a:r>
            <a:endParaRPr lang="en-US" altLang="zh-CN" dirty="0">
              <a:sym typeface="Huawei Sans" panose="020C0503030203020204" pitchFamily="34" charset="0"/>
            </a:endParaRPr>
          </a:p>
        </p:txBody>
      </p:sp>
      <p:sp>
        <p:nvSpPr>
          <p:cNvPr id="4" name="圆角矩形 3"/>
          <p:cNvSpPr/>
          <p:nvPr/>
        </p:nvSpPr>
        <p:spPr bwMode="gray">
          <a:xfrm>
            <a:off x="3556977" y="1724068"/>
            <a:ext cx="5653788" cy="2656391"/>
          </a:xfrm>
          <a:prstGeom prst="roundRect">
            <a:avLst>
              <a:gd name="adj" fmla="val 4756"/>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TextBox 120">
            <a:extLst>
              <a:ext uri="{FF2B5EF4-FFF2-40B4-BE49-F238E27FC236}">
                <a16:creationId xmlns="" xmlns:a16="http://schemas.microsoft.com/office/drawing/2014/main" id="{020D7A1D-EFAD-4C8C-B9DE-D0FAD269B77A}"/>
              </a:ext>
            </a:extLst>
          </p:cNvPr>
          <p:cNvSpPr txBox="1"/>
          <p:nvPr/>
        </p:nvSpPr>
        <p:spPr bwMode="gray">
          <a:xfrm>
            <a:off x="5403951" y="2894594"/>
            <a:ext cx="1464749" cy="369188"/>
          </a:xfrm>
          <a:prstGeom prst="rect">
            <a:avLst/>
          </a:prstGeom>
          <a:noFill/>
          <a:ln>
            <a:noFill/>
          </a:ln>
        </p:spPr>
        <p:txBody>
          <a:bodyPr wrap="square" rtlCol="0">
            <a:spAutoFit/>
          </a:bodyPr>
          <a:lstStyle/>
          <a:p>
            <a:r>
              <a:rPr lang="en-US" sz="17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7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 xmlns:a16="http://schemas.microsoft.com/office/drawing/2014/main" id="{020D7A1D-EFAD-4C8C-B9DE-D0FAD269B77A}"/>
              </a:ext>
            </a:extLst>
          </p:cNvPr>
          <p:cNvSpPr txBox="1"/>
          <p:nvPr/>
        </p:nvSpPr>
        <p:spPr bwMode="gray">
          <a:xfrm>
            <a:off x="3556977" y="1788273"/>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756125" y="2896695"/>
            <a:ext cx="527350" cy="431467"/>
          </a:xfrm>
          <a:prstGeom prst="rect">
            <a:avLst/>
          </a:prstGeom>
          <a:noFill/>
        </p:spPr>
      </p:pic>
      <p:pic>
        <p:nvPicPr>
          <p:cNvPr id="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541913" y="1999999"/>
            <a:ext cx="527350" cy="431467"/>
          </a:xfrm>
          <a:prstGeom prst="rect">
            <a:avLst/>
          </a:prstGeom>
          <a:noFill/>
        </p:spPr>
      </p:pic>
      <p:sp>
        <p:nvSpPr>
          <p:cNvPr id="9" name="TextBox 120">
            <a:extLst>
              <a:ext uri="{FF2B5EF4-FFF2-40B4-BE49-F238E27FC236}">
                <a16:creationId xmlns="" xmlns:a16="http://schemas.microsoft.com/office/drawing/2014/main" id="{020D7A1D-EFAD-4C8C-B9DE-D0FAD269B77A}"/>
              </a:ext>
            </a:extLst>
          </p:cNvPr>
          <p:cNvSpPr txBox="1"/>
          <p:nvPr/>
        </p:nvSpPr>
        <p:spPr bwMode="gray">
          <a:xfrm>
            <a:off x="3425388" y="2626765"/>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394763" y="2896695"/>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8" idx="1"/>
            <a:endCxn id="7" idx="0"/>
          </p:cNvCxnSpPr>
          <p:nvPr/>
        </p:nvCxnSpPr>
        <p:spPr bwMode="gray">
          <a:xfrm flipH="1">
            <a:off x="4019800" y="2215733"/>
            <a:ext cx="1522113" cy="680962"/>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5200926" y="1731870"/>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0">
            <a:extLst>
              <a:ext uri="{FF2B5EF4-FFF2-40B4-BE49-F238E27FC236}">
                <a16:creationId xmlns="" xmlns:a16="http://schemas.microsoft.com/office/drawing/2014/main" id="{020D7A1D-EFAD-4C8C-B9DE-D0FAD269B77A}"/>
              </a:ext>
            </a:extLst>
          </p:cNvPr>
          <p:cNvSpPr txBox="1"/>
          <p:nvPr/>
        </p:nvSpPr>
        <p:spPr bwMode="gray">
          <a:xfrm>
            <a:off x="7431469" y="2612613"/>
            <a:ext cx="558883"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p:cNvCxnSpPr/>
          <p:nvPr/>
        </p:nvCxnSpPr>
        <p:spPr bwMode="gray">
          <a:xfrm flipH="1" flipV="1">
            <a:off x="6598858" y="2316432"/>
            <a:ext cx="564120" cy="234331"/>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pic>
        <p:nvPicPr>
          <p:cNvPr id="1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541913" y="3679043"/>
            <a:ext cx="527350" cy="431467"/>
          </a:xfrm>
          <a:prstGeom prst="rect">
            <a:avLst/>
          </a:prstGeom>
          <a:noFill/>
        </p:spPr>
      </p:pic>
      <p:sp>
        <p:nvSpPr>
          <p:cNvPr id="18" name="TextBox 120">
            <a:extLst>
              <a:ext uri="{FF2B5EF4-FFF2-40B4-BE49-F238E27FC236}">
                <a16:creationId xmlns="" xmlns:a16="http://schemas.microsoft.com/office/drawing/2014/main" id="{020D7A1D-EFAD-4C8C-B9DE-D0FAD269B77A}"/>
              </a:ext>
            </a:extLst>
          </p:cNvPr>
          <p:cNvSpPr txBox="1"/>
          <p:nvPr/>
        </p:nvSpPr>
        <p:spPr bwMode="gray">
          <a:xfrm>
            <a:off x="5219872" y="4111371"/>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 xmlns:a16="http://schemas.microsoft.com/office/drawing/2014/main" id="{94275FFE-3BE6-4C12-8737-FDFE3456C4A2}"/>
              </a:ext>
            </a:extLst>
          </p:cNvPr>
          <p:cNvCxnSpPr>
            <a:stCxn id="17" idx="1"/>
            <a:endCxn id="7" idx="2"/>
          </p:cNvCxnSpPr>
          <p:nvPr/>
        </p:nvCxnSpPr>
        <p:spPr bwMode="gray">
          <a:xfrm flipH="1" flipV="1">
            <a:off x="4019800" y="3328162"/>
            <a:ext cx="1522113" cy="566615"/>
          </a:xfrm>
          <a:prstGeom prst="line">
            <a:avLst/>
          </a:prstGeom>
          <a:noFill/>
          <a:ln w="19050" cap="flat" cmpd="sng" algn="ctr">
            <a:solidFill>
              <a:schemeClr val="bg1">
                <a:lumMod val="50000"/>
              </a:schemeClr>
            </a:solidFill>
            <a:prstDash val="solid"/>
          </a:ln>
          <a:effectLst/>
        </p:spPr>
      </p:cxnSp>
      <p:cxnSp>
        <p:nvCxnSpPr>
          <p:cNvPr id="22" name="直接连接符 21">
            <a:extLst>
              <a:ext uri="{FF2B5EF4-FFF2-40B4-BE49-F238E27FC236}">
                <a16:creationId xmlns="" xmlns:a16="http://schemas.microsoft.com/office/drawing/2014/main" id="{94275FFE-3BE6-4C12-8737-FDFE3456C4A2}"/>
              </a:ext>
            </a:extLst>
          </p:cNvPr>
          <p:cNvCxnSpPr>
            <a:stCxn id="10" idx="0"/>
            <a:endCxn id="8" idx="3"/>
          </p:cNvCxnSpPr>
          <p:nvPr/>
        </p:nvCxnSpPr>
        <p:spPr bwMode="gray">
          <a:xfrm flipH="1" flipV="1">
            <a:off x="6069264" y="2215733"/>
            <a:ext cx="1589174" cy="680962"/>
          </a:xfrm>
          <a:prstGeom prst="line">
            <a:avLst/>
          </a:prstGeom>
          <a:noFill/>
          <a:ln w="19050" cap="flat" cmpd="sng" algn="ctr">
            <a:solidFill>
              <a:schemeClr val="bg1">
                <a:lumMod val="50000"/>
              </a:schemeClr>
            </a:solidFill>
            <a:prstDash val="solid"/>
          </a:ln>
          <a:effectLst/>
        </p:spPr>
      </p:cxnSp>
      <p:cxnSp>
        <p:nvCxnSpPr>
          <p:cNvPr id="23" name="直接连接符 22">
            <a:extLst>
              <a:ext uri="{FF2B5EF4-FFF2-40B4-BE49-F238E27FC236}">
                <a16:creationId xmlns="" xmlns:a16="http://schemas.microsoft.com/office/drawing/2014/main" id="{94275FFE-3BE6-4C12-8737-FDFE3456C4A2}"/>
              </a:ext>
            </a:extLst>
          </p:cNvPr>
          <p:cNvCxnSpPr>
            <a:stCxn id="10" idx="2"/>
            <a:endCxn id="17" idx="3"/>
          </p:cNvCxnSpPr>
          <p:nvPr/>
        </p:nvCxnSpPr>
        <p:spPr bwMode="gray">
          <a:xfrm flipH="1">
            <a:off x="6069264" y="3328162"/>
            <a:ext cx="1589174" cy="566615"/>
          </a:xfrm>
          <a:prstGeom prst="line">
            <a:avLst/>
          </a:prstGeom>
          <a:noFill/>
          <a:ln w="19050" cap="flat" cmpd="sng" algn="ctr">
            <a:solidFill>
              <a:schemeClr val="bg1">
                <a:lumMod val="50000"/>
              </a:schemeClr>
            </a:solidFill>
            <a:prstDash val="solid"/>
          </a:ln>
          <a:effectLst/>
        </p:spPr>
      </p:cxnSp>
      <p:cxnSp>
        <p:nvCxnSpPr>
          <p:cNvPr id="28" name="直接连接符 27"/>
          <p:cNvCxnSpPr/>
          <p:nvPr/>
        </p:nvCxnSpPr>
        <p:spPr bwMode="gray">
          <a:xfrm flipH="1">
            <a:off x="6520453" y="3639699"/>
            <a:ext cx="639094" cy="239767"/>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29" name="直接连接符 28"/>
          <p:cNvCxnSpPr/>
          <p:nvPr/>
        </p:nvCxnSpPr>
        <p:spPr bwMode="gray">
          <a:xfrm flipH="1" flipV="1">
            <a:off x="4279184" y="3632322"/>
            <a:ext cx="753443" cy="316361"/>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cxnSp>
        <p:nvCxnSpPr>
          <p:cNvPr id="30" name="直接连接符 29"/>
          <p:cNvCxnSpPr/>
          <p:nvPr/>
        </p:nvCxnSpPr>
        <p:spPr bwMode="gray">
          <a:xfrm flipH="1">
            <a:off x="4324837" y="2292415"/>
            <a:ext cx="610639" cy="278102"/>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sp>
        <p:nvSpPr>
          <p:cNvPr id="31" name="TextBox 120">
            <a:extLst>
              <a:ext uri="{FF2B5EF4-FFF2-40B4-BE49-F238E27FC236}">
                <a16:creationId xmlns="" xmlns:a16="http://schemas.microsoft.com/office/drawing/2014/main" id="{020D7A1D-EFAD-4C8C-B9DE-D0FAD269B77A}"/>
              </a:ext>
            </a:extLst>
          </p:cNvPr>
          <p:cNvSpPr txBox="1"/>
          <p:nvPr/>
        </p:nvSpPr>
        <p:spPr bwMode="gray">
          <a:xfrm>
            <a:off x="5531663" y="2431371"/>
            <a:ext cx="527350" cy="307777"/>
          </a:xfrm>
          <a:prstGeom prst="rect">
            <a:avLst/>
          </a:prstGeom>
          <a:noFill/>
          <a:ln>
            <a:noFill/>
          </a:ln>
        </p:spPr>
        <p:txBody>
          <a:bodyPr wrap="square" rtlCol="0">
            <a:spAutoFit/>
          </a:bodyPr>
          <a:lstStyle/>
          <a:p>
            <a:pPr 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120">
            <a:extLst>
              <a:ext uri="{FF2B5EF4-FFF2-40B4-BE49-F238E27FC236}">
                <a16:creationId xmlns="" xmlns:a16="http://schemas.microsoft.com/office/drawing/2014/main" id="{020D7A1D-EFAD-4C8C-B9DE-D0FAD269B77A}"/>
              </a:ext>
            </a:extLst>
          </p:cNvPr>
          <p:cNvSpPr txBox="1"/>
          <p:nvPr/>
        </p:nvSpPr>
        <p:spPr bwMode="gray">
          <a:xfrm>
            <a:off x="6509602" y="2775466"/>
            <a:ext cx="911041" cy="646331"/>
          </a:xfrm>
          <a:prstGeom prst="rect">
            <a:avLst/>
          </a:prstGeom>
          <a:noFill/>
          <a:ln>
            <a:noFill/>
          </a:ln>
        </p:spPr>
        <p:txBody>
          <a:bodyPr wrap="square" rtlCol="0">
            <a:spAutoFit/>
          </a:bodyPr>
          <a:lstStyle/>
          <a:p>
            <a:pPr algn="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 client</a:t>
            </a:r>
          </a:p>
          <a:p>
            <a:pPr algn="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Router ID </a:t>
            </a:r>
            <a:endParaRPr lang="en-US" altLang="zh-CN"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10.0.4.4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120">
            <a:extLst>
              <a:ext uri="{FF2B5EF4-FFF2-40B4-BE49-F238E27FC236}">
                <a16:creationId xmlns="" xmlns:a16="http://schemas.microsoft.com/office/drawing/2014/main" id="{020D7A1D-EFAD-4C8C-B9DE-D0FAD269B77A}"/>
              </a:ext>
            </a:extLst>
          </p:cNvPr>
          <p:cNvSpPr txBox="1"/>
          <p:nvPr/>
        </p:nvSpPr>
        <p:spPr bwMode="gray">
          <a:xfrm>
            <a:off x="5541185" y="3442437"/>
            <a:ext cx="527350" cy="307777"/>
          </a:xfrm>
          <a:prstGeom prst="rect">
            <a:avLst/>
          </a:prstGeom>
          <a:noFill/>
          <a:ln>
            <a:noFill/>
          </a:ln>
        </p:spPr>
        <p:txBody>
          <a:bodyPr wrap="square" rtlCol="0">
            <a:spAutoFit/>
          </a:bodyPr>
          <a:lstStyle/>
          <a:p>
            <a:pPr 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连接符 33"/>
          <p:cNvCxnSpPr/>
          <p:nvPr/>
        </p:nvCxnSpPr>
        <p:spPr bwMode="gray">
          <a:xfrm flipH="1">
            <a:off x="493533" y="1538077"/>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6" name="直接连接符 35"/>
          <p:cNvCxnSpPr/>
          <p:nvPr/>
        </p:nvCxnSpPr>
        <p:spPr bwMode="gray">
          <a:xfrm flipH="1">
            <a:off x="493533" y="1843749"/>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38" name="TextBox 120">
            <a:extLst>
              <a:ext uri="{FF2B5EF4-FFF2-40B4-BE49-F238E27FC236}">
                <a16:creationId xmlns="" xmlns:a16="http://schemas.microsoft.com/office/drawing/2014/main" id="{31930744-3D36-4F81-8426-6F129C1A6804}"/>
              </a:ext>
            </a:extLst>
          </p:cNvPr>
          <p:cNvSpPr txBox="1"/>
          <p:nvPr/>
        </p:nvSpPr>
        <p:spPr bwMode="gray">
          <a:xfrm>
            <a:off x="8072153" y="2969040"/>
            <a:ext cx="1245878"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9" name="组合 38"/>
          <p:cNvGrpSpPr/>
          <p:nvPr/>
        </p:nvGrpSpPr>
        <p:grpSpPr bwMode="gray">
          <a:xfrm rot="16200000">
            <a:off x="7830703" y="3008798"/>
            <a:ext cx="407073" cy="224254"/>
            <a:chOff x="3089473" y="4008817"/>
            <a:chExt cx="407073" cy="224254"/>
          </a:xfrm>
        </p:grpSpPr>
        <p:cxnSp>
          <p:nvCxnSpPr>
            <p:cNvPr id="40" name="直接连接符 39">
              <a:extLst>
                <a:ext uri="{FF2B5EF4-FFF2-40B4-BE49-F238E27FC236}">
                  <a16:creationId xmlns="" xmlns:a16="http://schemas.microsoft.com/office/drawing/2014/main" id="{927AD331-23D3-4BE6-8DF7-31B7006A5D7F}"/>
                </a:ext>
              </a:extLst>
            </p:cNvPr>
            <p:cNvCxnSpPr>
              <a:cxnSpLocks/>
            </p:cNvCxnSpPr>
            <p:nvPr/>
          </p:nvCxnSpPr>
          <p:spPr bwMode="gray">
            <a:xfrm flipV="1">
              <a:off x="3293010" y="4008817"/>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直接连接符 40">
              <a:extLst>
                <a:ext uri="{FF2B5EF4-FFF2-40B4-BE49-F238E27FC236}">
                  <a16:creationId xmlns="" xmlns:a16="http://schemas.microsoft.com/office/drawing/2014/main" id="{927AD331-23D3-4BE6-8DF7-31B7006A5D7F}"/>
                </a:ext>
              </a:extLst>
            </p:cNvPr>
            <p:cNvCxnSpPr>
              <a:cxnSpLocks/>
            </p:cNvCxnSpPr>
            <p:nvPr/>
          </p:nvCxnSpPr>
          <p:spPr bwMode="gray">
            <a:xfrm flipH="1">
              <a:off x="3089473" y="4233071"/>
              <a:ext cx="407073"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sp>
        <p:nvSpPr>
          <p:cNvPr id="42" name="文本框 41"/>
          <p:cNvSpPr txBox="1"/>
          <p:nvPr/>
        </p:nvSpPr>
        <p:spPr bwMode="gray">
          <a:xfrm>
            <a:off x="827357" y="1426181"/>
            <a:ext cx="2023311" cy="276999"/>
          </a:xfrm>
          <a:prstGeom prst="rect">
            <a:avLst/>
          </a:prstGeom>
          <a:noFill/>
        </p:spPr>
        <p:txBody>
          <a:bodyPr wrap="square" rtlCol="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43" name="文本框 42"/>
          <p:cNvSpPr txBox="1"/>
          <p:nvPr/>
        </p:nvSpPr>
        <p:spPr bwMode="gray">
          <a:xfrm>
            <a:off x="827357" y="1731853"/>
            <a:ext cx="2714206" cy="276999"/>
          </a:xfrm>
          <a:prstGeom prst="rect">
            <a:avLst/>
          </a:prstGeom>
          <a:noFill/>
        </p:spPr>
        <p:txBody>
          <a:bodyPr wrap="square" rtlCol="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Tree>
    <p:extLst>
      <p:ext uri="{BB962C8B-B14F-4D97-AF65-F5344CB8AC3E}">
        <p14:creationId xmlns:p14="http://schemas.microsoft.com/office/powerpoint/2010/main" val="391821649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Preferring the Route from the Device with the Smallest IP Address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6225071" y="1455714"/>
            <a:ext cx="5371180" cy="3660535"/>
          </a:xfrm>
          <a:prstGeom prst="rect">
            <a:avLst/>
          </a:prstGeom>
          <a:solidFill>
            <a:srgbClr val="F4FBFE"/>
          </a:solidFill>
          <a:ln>
            <a:solidFill>
              <a:srgbClr val="99DFF9"/>
            </a:solidFill>
          </a:ln>
        </p:spPr>
        <p:txBody>
          <a:bodyPr wrap="square" rtlCol="0" anchor="ctr">
            <a:spAutoFit/>
          </a:bodyPr>
          <a:lstStyle/>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10.0.45.0/24:</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From: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10.0.3.3 (10.0.3.3)</a:t>
            </a:r>
            <a:endParaRPr lang="en-US" altLang="zh-CN" sz="12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 Duration: 00h01m07s  </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10.0.12.2</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Out-Interface: GigabitEthernet0/0/0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10.0.4.4</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information : 0x0</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AS-path Nil, origin incomplete, MED 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localpref</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valid, intern</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 pre 255, IGP cost 2,</a:t>
            </a:r>
            <a:r>
              <a:rPr lang="en-US" sz="1200" b="1" dirty="0" smtClean="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not preferred for peer address</a:t>
            </a: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Originator:  10.0.4.4</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Cluster list: 10.0.3.3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ct val="150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占位符 112"/>
          <p:cNvSpPr txBox="1">
            <a:spLocks/>
          </p:cNvSpPr>
          <p:nvPr/>
        </p:nvSpPr>
        <p:spPr bwMode="gray">
          <a:xfrm>
            <a:off x="6139968" y="5143736"/>
            <a:ext cx="5541385" cy="1238013"/>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BGP route reflected by R3 is not selected because the peer address is larger. The peer address of the route reflected by R2 is 10.0.2.2, and the peer address of the route reflected by R3 is 10.0.3.3. Therefore, the BGP route reflected by R3 is not selected.</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p:nvPr/>
        </p:nvCxnSpPr>
        <p:spPr bwMode="gray">
          <a:xfrm flipH="1">
            <a:off x="775327" y="5673215"/>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0" name="文本框 29"/>
          <p:cNvSpPr txBox="1"/>
          <p:nvPr/>
        </p:nvSpPr>
        <p:spPr bwMode="gray">
          <a:xfrm>
            <a:off x="1100862" y="5549284"/>
            <a:ext cx="2023311" cy="276999"/>
          </a:xfrm>
          <a:prstGeom prst="rect">
            <a:avLst/>
          </a:prstGeom>
          <a:noFill/>
        </p:spPr>
        <p:txBody>
          <a:bodyPr wrap="none" rtlCol="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31" name="直接连接符 30"/>
          <p:cNvCxnSpPr/>
          <p:nvPr/>
        </p:nvCxnSpPr>
        <p:spPr bwMode="gray">
          <a:xfrm flipH="1">
            <a:off x="775327" y="5978887"/>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32" name="文本框 31"/>
          <p:cNvSpPr txBox="1"/>
          <p:nvPr/>
        </p:nvSpPr>
        <p:spPr bwMode="gray">
          <a:xfrm>
            <a:off x="1100862" y="5854956"/>
            <a:ext cx="2714206" cy="276999"/>
          </a:xfrm>
          <a:prstGeom prst="rect">
            <a:avLst/>
          </a:prstGeom>
          <a:noFill/>
        </p:spPr>
        <p:txBody>
          <a:bodyPr wrap="none" rtlCol="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27" name="圆角矩形 26"/>
          <p:cNvSpPr/>
          <p:nvPr/>
        </p:nvSpPr>
        <p:spPr bwMode="gray">
          <a:xfrm>
            <a:off x="2178346" y="2659686"/>
            <a:ext cx="2300664" cy="2636765"/>
          </a:xfrm>
          <a:prstGeom prst="roundRect">
            <a:avLst>
              <a:gd name="adj" fmla="val 4756"/>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2171226" y="2672268"/>
            <a:ext cx="826769" cy="307657"/>
          </a:xfrm>
          <a:prstGeom prst="rect">
            <a:avLst/>
          </a:prstGeom>
          <a:noFill/>
          <a:ln>
            <a:noFill/>
          </a:ln>
        </p:spPr>
        <p:txBody>
          <a:bodyPr wrap="square" rtlCol="0">
            <a:spAutoFit/>
          </a:bodyPr>
          <a:lstStyle/>
          <a:p>
            <a:r>
              <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pic>
        <p:nvPicPr>
          <p:cNvPr id="3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526433" y="3593328"/>
            <a:ext cx="527350" cy="431467"/>
          </a:xfrm>
          <a:prstGeom prst="rect">
            <a:avLst/>
          </a:prstGeom>
          <a:noFill/>
        </p:spPr>
      </p:pic>
      <p:sp>
        <p:nvSpPr>
          <p:cNvPr id="34" name="TextBox 120">
            <a:extLst>
              <a:ext uri="{FF2B5EF4-FFF2-40B4-BE49-F238E27FC236}">
                <a16:creationId xmlns="" xmlns:a16="http://schemas.microsoft.com/office/drawing/2014/main" id="{020D7A1D-EFAD-4C8C-B9DE-D0FAD269B77A}"/>
              </a:ext>
            </a:extLst>
          </p:cNvPr>
          <p:cNvSpPr txBox="1"/>
          <p:nvPr/>
        </p:nvSpPr>
        <p:spPr bwMode="gray">
          <a:xfrm>
            <a:off x="2195696" y="3329384"/>
            <a:ext cx="118882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a:extLst>
              <a:ext uri="{FF2B5EF4-FFF2-40B4-BE49-F238E27FC236}">
                <a16:creationId xmlns="" xmlns:a16="http://schemas.microsoft.com/office/drawing/2014/main" id="{94275FFE-3BE6-4C12-8737-FDFE3456C4A2}"/>
              </a:ext>
            </a:extLst>
          </p:cNvPr>
          <p:cNvCxnSpPr>
            <a:stCxn id="42" idx="1"/>
            <a:endCxn id="33" idx="0"/>
          </p:cNvCxnSpPr>
          <p:nvPr/>
        </p:nvCxnSpPr>
        <p:spPr bwMode="gray">
          <a:xfrm flipH="1">
            <a:off x="2790108" y="3096798"/>
            <a:ext cx="1075537" cy="496530"/>
          </a:xfrm>
          <a:prstGeom prst="line">
            <a:avLst/>
          </a:prstGeom>
          <a:noFill/>
          <a:ln w="19050" cap="flat" cmpd="sng" algn="ctr">
            <a:solidFill>
              <a:schemeClr val="bg1">
                <a:lumMod val="50000"/>
              </a:schemeClr>
            </a:solidFill>
            <a:prstDash val="solid"/>
          </a:ln>
          <a:effectLst/>
        </p:spPr>
      </p:cxnSp>
      <p:cxnSp>
        <p:nvCxnSpPr>
          <p:cNvPr id="36" name="直接连接符 35">
            <a:extLst>
              <a:ext uri="{FF2B5EF4-FFF2-40B4-BE49-F238E27FC236}">
                <a16:creationId xmlns="" xmlns:a16="http://schemas.microsoft.com/office/drawing/2014/main" id="{94275FFE-3BE6-4C12-8737-FDFE3456C4A2}"/>
              </a:ext>
            </a:extLst>
          </p:cNvPr>
          <p:cNvCxnSpPr>
            <a:stCxn id="43" idx="1"/>
            <a:endCxn id="33" idx="2"/>
          </p:cNvCxnSpPr>
          <p:nvPr/>
        </p:nvCxnSpPr>
        <p:spPr bwMode="gray">
          <a:xfrm flipH="1" flipV="1">
            <a:off x="2790108" y="4024795"/>
            <a:ext cx="1075537" cy="798737"/>
          </a:xfrm>
          <a:prstGeom prst="line">
            <a:avLst/>
          </a:prstGeom>
          <a:noFill/>
          <a:ln w="19050" cap="flat" cmpd="sng" algn="ctr">
            <a:solidFill>
              <a:schemeClr val="bg1">
                <a:lumMod val="50000"/>
              </a:schemeClr>
            </a:solidFill>
            <a:prstDash val="solid"/>
          </a:ln>
          <a:effectLst/>
        </p:spPr>
      </p:cxnSp>
      <p:cxnSp>
        <p:nvCxnSpPr>
          <p:cNvPr id="37" name="直接连接符 36"/>
          <p:cNvCxnSpPr/>
          <p:nvPr/>
        </p:nvCxnSpPr>
        <p:spPr bwMode="gray">
          <a:xfrm flipH="1">
            <a:off x="3095145" y="2995034"/>
            <a:ext cx="610639" cy="278102"/>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sp>
        <p:nvSpPr>
          <p:cNvPr id="38" name="矩形 37"/>
          <p:cNvSpPr/>
          <p:nvPr/>
        </p:nvSpPr>
        <p:spPr bwMode="gray">
          <a:xfrm>
            <a:off x="458352" y="1489181"/>
            <a:ext cx="4887416" cy="1015266"/>
          </a:xfrm>
          <a:prstGeom prst="rect">
            <a:avLst/>
          </a:prstGeom>
          <a:solidFill>
            <a:srgbClr val="F4FBFE"/>
          </a:solidFill>
          <a:ln>
            <a:solidFill>
              <a:srgbClr val="99DFF9"/>
            </a:solidFill>
          </a:ln>
        </p:spPr>
        <p:txBody>
          <a:bodyPr wrap="square">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Total Number of Routes: 2</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Network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MED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LocPrf</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PrefVal Path/</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*&gt;</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i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10.0.45.0/24      </a:t>
            </a:r>
            <a:r>
              <a:rPr lang="en-US" altLang="zh-CN"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10.0.4.4</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0          100        0           ?</a:t>
            </a:r>
          </a:p>
          <a:p>
            <a:r>
              <a:rPr lang="en-US" altLang="zh-CN" sz="12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i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10.0.4.4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0          100        0           ?</a:t>
            </a:r>
          </a:p>
        </p:txBody>
      </p:sp>
      <p:sp>
        <p:nvSpPr>
          <p:cNvPr id="39" name="Freeform 67"/>
          <p:cNvSpPr/>
          <p:nvPr/>
        </p:nvSpPr>
        <p:spPr bwMode="gray">
          <a:xfrm rot="12694383">
            <a:off x="1567856" y="2986583"/>
            <a:ext cx="941020" cy="685601"/>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26000">
                  <a:schemeClr val="accent1">
                    <a:lumMod val="0"/>
                    <a:lumOff val="100000"/>
                    <a:alpha val="0"/>
                  </a:schemeClr>
                </a:gs>
                <a:gs pos="71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下箭头 63"/>
          <p:cNvSpPr/>
          <p:nvPr/>
        </p:nvSpPr>
        <p:spPr bwMode="gray">
          <a:xfrm rot="5400000" flipV="1">
            <a:off x="5180775" y="1754923"/>
            <a:ext cx="1079578" cy="548094"/>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连接符 40"/>
          <p:cNvCxnSpPr/>
          <p:nvPr/>
        </p:nvCxnSpPr>
        <p:spPr bwMode="gray">
          <a:xfrm flipH="1" flipV="1">
            <a:off x="2930050" y="4328716"/>
            <a:ext cx="649941" cy="482672"/>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pic>
        <p:nvPicPr>
          <p:cNvPr id="4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865645" y="2881064"/>
            <a:ext cx="527350" cy="431467"/>
          </a:xfrm>
          <a:prstGeom prst="rect">
            <a:avLst/>
          </a:prstGeom>
          <a:noFill/>
        </p:spPr>
      </p:pic>
      <p:pic>
        <p:nvPicPr>
          <p:cNvPr id="4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865645" y="4607798"/>
            <a:ext cx="527350" cy="431467"/>
          </a:xfrm>
          <a:prstGeom prst="rect">
            <a:avLst/>
          </a:prstGeom>
          <a:noFill/>
        </p:spPr>
      </p:pic>
      <p:sp>
        <p:nvSpPr>
          <p:cNvPr id="44" name="TextBox 120">
            <a:extLst>
              <a:ext uri="{FF2B5EF4-FFF2-40B4-BE49-F238E27FC236}">
                <a16:creationId xmlns="" xmlns:a16="http://schemas.microsoft.com/office/drawing/2014/main" id="{020D7A1D-EFAD-4C8C-B9DE-D0FAD269B77A}"/>
              </a:ext>
            </a:extLst>
          </p:cNvPr>
          <p:cNvSpPr txBox="1"/>
          <p:nvPr/>
        </p:nvSpPr>
        <p:spPr bwMode="gray">
          <a:xfrm>
            <a:off x="3543604" y="4988675"/>
            <a:ext cx="118882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120">
            <a:extLst>
              <a:ext uri="{FF2B5EF4-FFF2-40B4-BE49-F238E27FC236}">
                <a16:creationId xmlns="" xmlns:a16="http://schemas.microsoft.com/office/drawing/2014/main" id="{020D7A1D-EFAD-4C8C-B9DE-D0FAD269B77A}"/>
              </a:ext>
            </a:extLst>
          </p:cNvPr>
          <p:cNvSpPr txBox="1"/>
          <p:nvPr/>
        </p:nvSpPr>
        <p:spPr bwMode="gray">
          <a:xfrm>
            <a:off x="3864917" y="4323502"/>
            <a:ext cx="527350" cy="307777"/>
          </a:xfrm>
          <a:prstGeom prst="rect">
            <a:avLst/>
          </a:prstGeom>
          <a:noFill/>
          <a:ln>
            <a:noFill/>
          </a:ln>
        </p:spPr>
        <p:txBody>
          <a:bodyPr wrap="square" rtlCol="0">
            <a:spAutoFit/>
          </a:bodyPr>
          <a:lstStyle/>
          <a:p>
            <a:pPr algn="ctr"/>
            <a:r>
              <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46" name="TextBox 120">
            <a:extLst>
              <a:ext uri="{FF2B5EF4-FFF2-40B4-BE49-F238E27FC236}">
                <a16:creationId xmlns="" xmlns:a16="http://schemas.microsoft.com/office/drawing/2014/main" id="{020D7A1D-EFAD-4C8C-B9DE-D0FAD269B77A}"/>
              </a:ext>
            </a:extLst>
          </p:cNvPr>
          <p:cNvSpPr txBox="1"/>
          <p:nvPr/>
        </p:nvSpPr>
        <p:spPr bwMode="gray">
          <a:xfrm>
            <a:off x="3864917" y="3292413"/>
            <a:ext cx="527350" cy="307777"/>
          </a:xfrm>
          <a:prstGeom prst="rect">
            <a:avLst/>
          </a:prstGeom>
          <a:noFill/>
          <a:ln>
            <a:noFill/>
          </a:ln>
        </p:spPr>
        <p:txBody>
          <a:bodyPr wrap="square" rtlCol="0">
            <a:spAutoFit/>
          </a:bodyPr>
          <a:lstStyle/>
          <a:p>
            <a:pPr algn="ctr"/>
            <a:r>
              <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47" name="TextBox 120">
            <a:extLst>
              <a:ext uri="{FF2B5EF4-FFF2-40B4-BE49-F238E27FC236}">
                <a16:creationId xmlns="" xmlns:a16="http://schemas.microsoft.com/office/drawing/2014/main" id="{020D7A1D-EFAD-4C8C-B9DE-D0FAD269B77A}"/>
              </a:ext>
            </a:extLst>
          </p:cNvPr>
          <p:cNvSpPr txBox="1"/>
          <p:nvPr/>
        </p:nvSpPr>
        <p:spPr bwMode="gray">
          <a:xfrm>
            <a:off x="3543604" y="2615846"/>
            <a:ext cx="118882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2109085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ym typeface="Huawei Sans" panose="020C0503030203020204" pitchFamily="34" charset="0"/>
              </a:rPr>
              <a:t>(Essay) When a BGP route received from an EBGP peer is advertised to an IBGP peer, how does the EBGP peer change the value of the Next_Hop attribute to its own source address?</a:t>
            </a:r>
            <a:endParaRPr lang="en-US" altLang="zh-CN" smtClean="0">
              <a:sym typeface="Huawei Sans" panose="020C0503030203020204" pitchFamily="34" charset="0"/>
            </a:endParaRPr>
          </a:p>
          <a:p>
            <a:r>
              <a:rPr lang="en-US" smtClean="0">
                <a:sym typeface="Huawei Sans" panose="020C0503030203020204" pitchFamily="34" charset="0"/>
              </a:rPr>
              <a:t>(TorF) If the preceding three rules are the same, BGP compares the AS_Path attribute values. If the AS_Path attribute values are the same, BGP compares the AS numbers.</a:t>
            </a:r>
            <a:endParaRPr lang="en-US" altLang="zh-CN" dirty="0">
              <a:sym typeface="Huawei Sans" panose="020C0503030203020204" pitchFamily="34" charset="0"/>
            </a:endParaRPr>
          </a:p>
        </p:txBody>
      </p:sp>
    </p:spTree>
    <p:extLst>
      <p:ext uri="{BB962C8B-B14F-4D97-AF65-F5344CB8AC3E}">
        <p14:creationId xmlns:p14="http://schemas.microsoft.com/office/powerpoint/2010/main" val="242735314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smtClean="0">
                <a:sym typeface="Huawei Sans" panose="020C0503030203020204" pitchFamily="34" charset="0"/>
              </a:rPr>
              <a:t>BGP selects optimal routes based on path attributes. This allows BGP to select optimal routes based on path attributes in different scenarios.</a:t>
            </a:r>
            <a:endParaRPr lang="en-US" altLang="zh-CN" smtClean="0">
              <a:sym typeface="Huawei Sans" panose="020C0503030203020204" pitchFamily="34" charset="0"/>
            </a:endParaRPr>
          </a:p>
          <a:p>
            <a:r>
              <a:rPr lang="en-US" smtClean="0">
                <a:sym typeface="Huawei Sans" panose="020C0503030203020204" pitchFamily="34" charset="0"/>
              </a:rPr>
              <a:t>BGP defines a set of detailed optimal path selection algorithms, which enable routers to select the optimal path in any complex and highly redundant network environment.</a:t>
            </a:r>
            <a:endParaRPr lang="en-US" altLang="zh-CN" smtClean="0">
              <a:sym typeface="Huawei Sans" panose="020C0503030203020204" pitchFamily="34" charset="0"/>
            </a:endParaRPr>
          </a:p>
          <a:p>
            <a:r>
              <a:rPr lang="en-US" smtClean="0">
                <a:sym typeface="Huawei Sans" panose="020C0503030203020204" pitchFamily="34" charset="0"/>
              </a:rPr>
              <a:t>BGP route selection rules are frequently used in practice and need to be mastered.</a:t>
            </a:r>
            <a:endParaRPr lang="en-US" altLang="zh-CN" dirty="0" smtClean="0">
              <a:sym typeface="Huawei Sans" panose="020C0503030203020204" pitchFamily="34" charset="0"/>
            </a:endParaRPr>
          </a:p>
        </p:txBody>
      </p:sp>
    </p:spTree>
    <p:extLst>
      <p:ext uri="{BB962C8B-B14F-4D97-AF65-F5344CB8AC3E}">
        <p14:creationId xmlns:p14="http://schemas.microsoft.com/office/powerpoint/2010/main" val="349175555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7484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4806060"/>
            <a:ext cx="11306175" cy="1575689"/>
          </a:xfrm>
        </p:spPr>
        <p:txBody>
          <a:bodyPr/>
          <a:lstStyle/>
          <a:p>
            <a:r>
              <a:rPr lang="en-US" altLang="zh-CN" sz="1600" dirty="0" smtClean="0">
                <a:sym typeface="Huawei Sans" panose="020C0503030203020204" pitchFamily="34" charset="0"/>
              </a:rPr>
              <a:t>The figure shows ASs and interconnection addresses. Loopback0 interfaces are created on all devices, and the IP address is 10.0.x.x (x indicates the device ID). All devices use addresses of Loopback0 interfaces as router IDs.</a:t>
            </a:r>
          </a:p>
          <a:p>
            <a:r>
              <a:rPr lang="en-US" altLang="zh-CN" sz="1600" dirty="0" smtClean="0">
                <a:sym typeface="Huawei Sans" panose="020C0503030203020204" pitchFamily="34" charset="0"/>
              </a:rPr>
              <a:t>OSPF runs in AS 200 and OSPF is enabled on internal interconnection interfaces (excluding the interfaces connected to external AS) and loopback interfaces.</a:t>
            </a:r>
          </a:p>
          <a:p>
            <a:endParaRPr lang="zh-CN" altLang="en-US" sz="1600" dirty="0"/>
          </a:p>
        </p:txBody>
      </p:sp>
      <p:sp>
        <p:nvSpPr>
          <p:cNvPr id="2" name="标题 1"/>
          <p:cNvSpPr>
            <a:spLocks noGrp="1"/>
          </p:cNvSpPr>
          <p:nvPr>
            <p:ph type="title"/>
          </p:nvPr>
        </p:nvSpPr>
        <p:spPr/>
        <p:txBody>
          <a:bodyPr/>
          <a:lstStyle/>
          <a:p>
            <a:r>
              <a:rPr lang="en-US" smtClean="0">
                <a:sym typeface="Huawei Sans" panose="020C0503030203020204" pitchFamily="34" charset="0"/>
              </a:rPr>
              <a:t>Topology (1)</a:t>
            </a:r>
            <a:endParaRPr lang="en-US" altLang="zh-CN" dirty="0">
              <a:sym typeface="Huawei Sans" panose="020C0503030203020204" pitchFamily="34" charset="0"/>
            </a:endParaRPr>
          </a:p>
        </p:txBody>
      </p:sp>
      <p:sp>
        <p:nvSpPr>
          <p:cNvPr id="10" name="圆角矩形 9"/>
          <p:cNvSpPr/>
          <p:nvPr/>
        </p:nvSpPr>
        <p:spPr bwMode="gray">
          <a:xfrm>
            <a:off x="2940016" y="1718059"/>
            <a:ext cx="5710411" cy="1087086"/>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814581" y="3577350"/>
            <a:ext cx="527350" cy="431467"/>
          </a:xfrm>
          <a:prstGeom prst="rect">
            <a:avLst/>
          </a:prstGeom>
          <a:noFill/>
        </p:spPr>
      </p:pic>
      <p:sp>
        <p:nvSpPr>
          <p:cNvPr id="12" name="TextBox 120">
            <a:extLst>
              <a:ext uri="{FF2B5EF4-FFF2-40B4-BE49-F238E27FC236}">
                <a16:creationId xmlns="" xmlns:a16="http://schemas.microsoft.com/office/drawing/2014/main" id="{020D7A1D-EFAD-4C8C-B9DE-D0FAD269B77A}"/>
              </a:ext>
            </a:extLst>
          </p:cNvPr>
          <p:cNvSpPr txBox="1"/>
          <p:nvPr/>
        </p:nvSpPr>
        <p:spPr bwMode="gray">
          <a:xfrm>
            <a:off x="8318610" y="3625353"/>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a:extLst>
              <a:ext uri="{FF2B5EF4-FFF2-40B4-BE49-F238E27FC236}">
                <a16:creationId xmlns="" xmlns:a16="http://schemas.microsoft.com/office/drawing/2014/main" id="{63EC1A45-DE44-4732-A300-8A63DEFB1977}"/>
              </a:ext>
            </a:extLst>
          </p:cNvPr>
          <p:cNvSpPr/>
          <p:nvPr/>
        </p:nvSpPr>
        <p:spPr bwMode="gray">
          <a:xfrm>
            <a:off x="7701930" y="3533401"/>
            <a:ext cx="1367466" cy="1019029"/>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20">
            <a:extLst>
              <a:ext uri="{FF2B5EF4-FFF2-40B4-BE49-F238E27FC236}">
                <a16:creationId xmlns="" xmlns:a16="http://schemas.microsoft.com/office/drawing/2014/main" id="{020D7A1D-EFAD-4C8C-B9DE-D0FAD269B77A}"/>
              </a:ext>
            </a:extLst>
          </p:cNvPr>
          <p:cNvSpPr txBox="1"/>
          <p:nvPr/>
        </p:nvSpPr>
        <p:spPr bwMode="gray">
          <a:xfrm>
            <a:off x="5344032" y="2459283"/>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120">
            <a:extLst>
              <a:ext uri="{FF2B5EF4-FFF2-40B4-BE49-F238E27FC236}">
                <a16:creationId xmlns="" xmlns:a16="http://schemas.microsoft.com/office/drawing/2014/main" id="{020D7A1D-EFAD-4C8C-B9DE-D0FAD269B77A}"/>
              </a:ext>
            </a:extLst>
          </p:cNvPr>
          <p:cNvSpPr txBox="1"/>
          <p:nvPr/>
        </p:nvSpPr>
        <p:spPr bwMode="gray">
          <a:xfrm>
            <a:off x="2853882" y="1410403"/>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413409" y="2037173"/>
            <a:ext cx="527350" cy="431467"/>
          </a:xfrm>
          <a:prstGeom prst="rect">
            <a:avLst/>
          </a:prstGeom>
          <a:noFill/>
        </p:spPr>
      </p:pic>
      <p:pic>
        <p:nvPicPr>
          <p:cNvPr id="1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029270" y="2037173"/>
            <a:ext cx="527350" cy="431467"/>
          </a:xfrm>
          <a:prstGeom prst="rect">
            <a:avLst/>
          </a:prstGeom>
          <a:noFill/>
        </p:spPr>
      </p:pic>
      <p:cxnSp>
        <p:nvCxnSpPr>
          <p:cNvPr id="20" name="直接连接符 19">
            <a:extLst>
              <a:ext uri="{FF2B5EF4-FFF2-40B4-BE49-F238E27FC236}">
                <a16:creationId xmlns="" xmlns:a16="http://schemas.microsoft.com/office/drawing/2014/main" id="{94275FFE-3BE6-4C12-8737-FDFE3456C4A2}"/>
              </a:ext>
            </a:extLst>
          </p:cNvPr>
          <p:cNvCxnSpPr>
            <a:stCxn id="18" idx="1"/>
            <a:endCxn id="19" idx="3"/>
          </p:cNvCxnSpPr>
          <p:nvPr/>
        </p:nvCxnSpPr>
        <p:spPr bwMode="gray">
          <a:xfrm flipH="1">
            <a:off x="3556620" y="2252906"/>
            <a:ext cx="1871269" cy="0"/>
          </a:xfrm>
          <a:prstGeom prst="line">
            <a:avLst/>
          </a:prstGeom>
          <a:noFill/>
          <a:ln w="19050" cap="flat" cmpd="sng" algn="ctr">
            <a:solidFill>
              <a:schemeClr val="bg1">
                <a:lumMod val="50000"/>
              </a:schemeClr>
            </a:solidFill>
            <a:prstDash val="solid"/>
          </a:ln>
          <a:effectLst/>
        </p:spPr>
      </p:cxnSp>
      <p:sp>
        <p:nvSpPr>
          <p:cNvPr id="21" name="TextBox 120">
            <a:extLst>
              <a:ext uri="{FF2B5EF4-FFF2-40B4-BE49-F238E27FC236}">
                <a16:creationId xmlns="" xmlns:a16="http://schemas.microsoft.com/office/drawing/2014/main" id="{020D7A1D-EFAD-4C8C-B9DE-D0FAD269B77A}"/>
              </a:ext>
            </a:extLst>
          </p:cNvPr>
          <p:cNvSpPr txBox="1"/>
          <p:nvPr/>
        </p:nvSpPr>
        <p:spPr bwMode="gray">
          <a:xfrm>
            <a:off x="5082672" y="1751954"/>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22"/>
          <p:cNvSpPr/>
          <p:nvPr/>
        </p:nvSpPr>
        <p:spPr bwMode="gray">
          <a:xfrm>
            <a:off x="2273630" y="1375918"/>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813045" y="2037173"/>
            <a:ext cx="527350" cy="431467"/>
          </a:xfrm>
          <a:prstGeom prst="rect">
            <a:avLst/>
          </a:prstGeom>
          <a:noFill/>
        </p:spPr>
      </p:pic>
      <p:cxnSp>
        <p:nvCxnSpPr>
          <p:cNvPr id="25" name="直接连接符 24">
            <a:extLst>
              <a:ext uri="{FF2B5EF4-FFF2-40B4-BE49-F238E27FC236}">
                <a16:creationId xmlns="" xmlns:a16="http://schemas.microsoft.com/office/drawing/2014/main" id="{94275FFE-3BE6-4C12-8737-FDFE3456C4A2}"/>
              </a:ext>
            </a:extLst>
          </p:cNvPr>
          <p:cNvCxnSpPr>
            <a:stCxn id="18" idx="3"/>
            <a:endCxn id="24" idx="1"/>
          </p:cNvCxnSpPr>
          <p:nvPr/>
        </p:nvCxnSpPr>
        <p:spPr bwMode="gray">
          <a:xfrm>
            <a:off x="5940758" y="2252906"/>
            <a:ext cx="1872287" cy="0"/>
          </a:xfrm>
          <a:prstGeom prst="line">
            <a:avLst/>
          </a:prstGeom>
          <a:noFill/>
          <a:ln w="19050" cap="flat" cmpd="sng" algn="ctr">
            <a:solidFill>
              <a:schemeClr val="bg1">
                <a:lumMod val="50000"/>
              </a:schemeClr>
            </a:solidFill>
            <a:prstDash val="solid"/>
          </a:ln>
          <a:effectLst/>
        </p:spPr>
      </p:cxnSp>
      <p:pic>
        <p:nvPicPr>
          <p:cNvPr id="2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029335" y="3577350"/>
            <a:ext cx="527350" cy="431467"/>
          </a:xfrm>
          <a:prstGeom prst="rect">
            <a:avLst/>
          </a:prstGeom>
          <a:noFill/>
        </p:spPr>
      </p:pic>
      <p:sp>
        <p:nvSpPr>
          <p:cNvPr id="30" name="TextBox 120">
            <a:extLst>
              <a:ext uri="{FF2B5EF4-FFF2-40B4-BE49-F238E27FC236}">
                <a16:creationId xmlns="" xmlns:a16="http://schemas.microsoft.com/office/drawing/2014/main" id="{020D7A1D-EFAD-4C8C-B9DE-D0FAD269B77A}"/>
              </a:ext>
            </a:extLst>
          </p:cNvPr>
          <p:cNvSpPr txBox="1"/>
          <p:nvPr/>
        </p:nvSpPr>
        <p:spPr bwMode="gray">
          <a:xfrm>
            <a:off x="2279659" y="3671784"/>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 xmlns:a16="http://schemas.microsoft.com/office/drawing/2014/main" id="{63EC1A45-DE44-4732-A300-8A63DEFB1977}"/>
              </a:ext>
            </a:extLst>
          </p:cNvPr>
          <p:cNvSpPr/>
          <p:nvPr/>
        </p:nvSpPr>
        <p:spPr bwMode="gray">
          <a:xfrm>
            <a:off x="2273629" y="3533401"/>
            <a:ext cx="1367466" cy="1019029"/>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连接符 33">
            <a:extLst>
              <a:ext uri="{FF2B5EF4-FFF2-40B4-BE49-F238E27FC236}">
                <a16:creationId xmlns="" xmlns:a16="http://schemas.microsoft.com/office/drawing/2014/main" id="{94275FFE-3BE6-4C12-8737-FDFE3456C4A2}"/>
              </a:ext>
            </a:extLst>
          </p:cNvPr>
          <p:cNvCxnSpPr>
            <a:stCxn id="19" idx="2"/>
            <a:endCxn id="29" idx="0"/>
          </p:cNvCxnSpPr>
          <p:nvPr/>
        </p:nvCxnSpPr>
        <p:spPr bwMode="gray">
          <a:xfrm>
            <a:off x="3292945" y="2468640"/>
            <a:ext cx="65" cy="1108710"/>
          </a:xfrm>
          <a:prstGeom prst="line">
            <a:avLst/>
          </a:prstGeom>
          <a:noFill/>
          <a:ln w="19050" cap="flat" cmpd="sng" algn="ctr">
            <a:solidFill>
              <a:schemeClr val="bg1">
                <a:lumMod val="50000"/>
              </a:schemeClr>
            </a:solidFill>
            <a:prstDash val="solid"/>
          </a:ln>
          <a:effectLst/>
        </p:spPr>
      </p:cxnSp>
      <p:cxnSp>
        <p:nvCxnSpPr>
          <p:cNvPr id="39" name="直接连接符 38">
            <a:extLst>
              <a:ext uri="{FF2B5EF4-FFF2-40B4-BE49-F238E27FC236}">
                <a16:creationId xmlns="" xmlns:a16="http://schemas.microsoft.com/office/drawing/2014/main" id="{94275FFE-3BE6-4C12-8737-FDFE3456C4A2}"/>
              </a:ext>
            </a:extLst>
          </p:cNvPr>
          <p:cNvCxnSpPr>
            <a:stCxn id="24" idx="2"/>
            <a:endCxn id="11" idx="0"/>
          </p:cNvCxnSpPr>
          <p:nvPr/>
        </p:nvCxnSpPr>
        <p:spPr bwMode="gray">
          <a:xfrm>
            <a:off x="8076720" y="2468640"/>
            <a:ext cx="1536" cy="1108710"/>
          </a:xfrm>
          <a:prstGeom prst="line">
            <a:avLst/>
          </a:prstGeom>
          <a:noFill/>
          <a:ln w="19050" cap="flat" cmpd="sng" algn="ctr">
            <a:solidFill>
              <a:schemeClr val="bg1">
                <a:lumMod val="50000"/>
              </a:schemeClr>
            </a:solidFill>
            <a:prstDash val="solid"/>
          </a:ln>
          <a:effectLst/>
        </p:spPr>
      </p:cxnSp>
      <p:sp>
        <p:nvSpPr>
          <p:cNvPr id="47" name="TextBox 120">
            <a:extLst>
              <a:ext uri="{FF2B5EF4-FFF2-40B4-BE49-F238E27FC236}">
                <a16:creationId xmlns="" xmlns:a16="http://schemas.microsoft.com/office/drawing/2014/main" id="{020D7A1D-EFAD-4C8C-B9DE-D0FAD269B77A}"/>
              </a:ext>
            </a:extLst>
          </p:cNvPr>
          <p:cNvSpPr txBox="1"/>
          <p:nvPr/>
        </p:nvSpPr>
        <p:spPr bwMode="gray">
          <a:xfrm>
            <a:off x="2090750" y="2432064"/>
            <a:ext cx="1188824" cy="461485"/>
          </a:xfrm>
          <a:prstGeom prst="rect">
            <a:avLst/>
          </a:prstGeom>
          <a:noFill/>
          <a:ln>
            <a:noFill/>
          </a:ln>
        </p:spPr>
        <p:txBody>
          <a:bodyPr wrap="square" rtlCol="0">
            <a:spAutoFit/>
          </a:bodyPr>
          <a:lstStyle/>
          <a:p>
            <a:pPr algn="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10.0.24.2/24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120">
            <a:extLst>
              <a:ext uri="{FF2B5EF4-FFF2-40B4-BE49-F238E27FC236}">
                <a16:creationId xmlns="" xmlns:a16="http://schemas.microsoft.com/office/drawing/2014/main" id="{020D7A1D-EFAD-4C8C-B9DE-D0FAD269B77A}"/>
              </a:ext>
            </a:extLst>
          </p:cNvPr>
          <p:cNvSpPr txBox="1"/>
          <p:nvPr/>
        </p:nvSpPr>
        <p:spPr bwMode="gray">
          <a:xfrm>
            <a:off x="2090750" y="3045677"/>
            <a:ext cx="1188824" cy="461485"/>
          </a:xfrm>
          <a:prstGeom prst="rect">
            <a:avLst/>
          </a:prstGeom>
          <a:noFill/>
          <a:ln>
            <a:noFill/>
          </a:ln>
        </p:spPr>
        <p:txBody>
          <a:bodyPr wrap="square" rtlCol="0">
            <a:spAutoFit/>
          </a:bodyPr>
          <a:lstStyle/>
          <a:p>
            <a:pPr algn="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10.0.24.4/24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120">
            <a:extLst>
              <a:ext uri="{FF2B5EF4-FFF2-40B4-BE49-F238E27FC236}">
                <a16:creationId xmlns="" xmlns:a16="http://schemas.microsoft.com/office/drawing/2014/main" id="{020D7A1D-EFAD-4C8C-B9DE-D0FAD269B77A}"/>
              </a:ext>
            </a:extLst>
          </p:cNvPr>
          <p:cNvSpPr txBox="1"/>
          <p:nvPr/>
        </p:nvSpPr>
        <p:spPr bwMode="gray">
          <a:xfrm>
            <a:off x="8071564" y="2432064"/>
            <a:ext cx="1188824" cy="461485"/>
          </a:xfrm>
          <a:prstGeom prst="rect">
            <a:avLst/>
          </a:prstGeom>
          <a:noFill/>
          <a:ln>
            <a:noFill/>
          </a:ln>
        </p:spPr>
        <p:txBody>
          <a:bodyPr wrap="square" rtlCol="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10.0.35.3/24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120">
            <a:extLst>
              <a:ext uri="{FF2B5EF4-FFF2-40B4-BE49-F238E27FC236}">
                <a16:creationId xmlns="" xmlns:a16="http://schemas.microsoft.com/office/drawing/2014/main" id="{020D7A1D-EFAD-4C8C-B9DE-D0FAD269B77A}"/>
              </a:ext>
            </a:extLst>
          </p:cNvPr>
          <p:cNvSpPr txBox="1"/>
          <p:nvPr/>
        </p:nvSpPr>
        <p:spPr bwMode="gray">
          <a:xfrm>
            <a:off x="8071564" y="3045677"/>
            <a:ext cx="1188824" cy="461485"/>
          </a:xfrm>
          <a:prstGeom prst="rect">
            <a:avLst/>
          </a:prstGeom>
          <a:noFill/>
          <a:ln>
            <a:noFill/>
          </a:ln>
        </p:spPr>
        <p:txBody>
          <a:bodyPr wrap="square" rtlCol="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10.0.35.5/24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Box 120">
            <a:extLst>
              <a:ext uri="{FF2B5EF4-FFF2-40B4-BE49-F238E27FC236}">
                <a16:creationId xmlns="" xmlns:a16="http://schemas.microsoft.com/office/drawing/2014/main" id="{020D7A1D-EFAD-4C8C-B9DE-D0FAD269B77A}"/>
              </a:ext>
            </a:extLst>
          </p:cNvPr>
          <p:cNvSpPr txBox="1"/>
          <p:nvPr/>
        </p:nvSpPr>
        <p:spPr bwMode="gray">
          <a:xfrm>
            <a:off x="4297113" y="1813581"/>
            <a:ext cx="1188824" cy="461485"/>
          </a:xfrm>
          <a:prstGeom prst="rect">
            <a:avLst/>
          </a:prstGeom>
          <a:noFill/>
          <a:ln>
            <a:noFill/>
          </a:ln>
        </p:spPr>
        <p:txBody>
          <a:bodyPr wrap="square" rtlCol="0">
            <a:spAutoFit/>
          </a:bodyPr>
          <a:lstStyle/>
          <a:p>
            <a:pPr algn="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10.0.12.1/24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120">
            <a:extLst>
              <a:ext uri="{FF2B5EF4-FFF2-40B4-BE49-F238E27FC236}">
                <a16:creationId xmlns="" xmlns:a16="http://schemas.microsoft.com/office/drawing/2014/main" id="{020D7A1D-EFAD-4C8C-B9DE-D0FAD269B77A}"/>
              </a:ext>
            </a:extLst>
          </p:cNvPr>
          <p:cNvSpPr txBox="1"/>
          <p:nvPr/>
        </p:nvSpPr>
        <p:spPr bwMode="gray">
          <a:xfrm>
            <a:off x="6632876" y="1818744"/>
            <a:ext cx="1188824" cy="461485"/>
          </a:xfrm>
          <a:prstGeom prst="rect">
            <a:avLst/>
          </a:prstGeom>
          <a:noFill/>
          <a:ln>
            <a:noFill/>
          </a:ln>
        </p:spPr>
        <p:txBody>
          <a:bodyPr wrap="square" rtlCol="0">
            <a:spAutoFit/>
          </a:bodyPr>
          <a:lstStyle/>
          <a:p>
            <a:pPr algn="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10.0.13.3/24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Box 120">
            <a:extLst>
              <a:ext uri="{FF2B5EF4-FFF2-40B4-BE49-F238E27FC236}">
                <a16:creationId xmlns="" xmlns:a16="http://schemas.microsoft.com/office/drawing/2014/main" id="{020D7A1D-EFAD-4C8C-B9DE-D0FAD269B77A}"/>
              </a:ext>
            </a:extLst>
          </p:cNvPr>
          <p:cNvSpPr txBox="1"/>
          <p:nvPr/>
        </p:nvSpPr>
        <p:spPr bwMode="gray">
          <a:xfrm>
            <a:off x="3466979" y="1813581"/>
            <a:ext cx="1188824" cy="461485"/>
          </a:xfrm>
          <a:prstGeom prst="rect">
            <a:avLst/>
          </a:prstGeom>
          <a:noFill/>
          <a:ln>
            <a:noFill/>
          </a:ln>
        </p:spPr>
        <p:txBody>
          <a:bodyPr wrap="square" rtlCol="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10.0.12.2/24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120">
            <a:extLst>
              <a:ext uri="{FF2B5EF4-FFF2-40B4-BE49-F238E27FC236}">
                <a16:creationId xmlns="" xmlns:a16="http://schemas.microsoft.com/office/drawing/2014/main" id="{020D7A1D-EFAD-4C8C-B9DE-D0FAD269B77A}"/>
              </a:ext>
            </a:extLst>
          </p:cNvPr>
          <p:cNvSpPr txBox="1"/>
          <p:nvPr/>
        </p:nvSpPr>
        <p:spPr bwMode="gray">
          <a:xfrm>
            <a:off x="5908472" y="1818744"/>
            <a:ext cx="1188824" cy="461485"/>
          </a:xfrm>
          <a:prstGeom prst="rect">
            <a:avLst/>
          </a:prstGeom>
          <a:noFill/>
          <a:ln>
            <a:noFill/>
          </a:ln>
        </p:spPr>
        <p:txBody>
          <a:bodyPr wrap="square" rtlCol="0">
            <a:spAutoFit/>
          </a:bodyPr>
          <a:lstStyle/>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10.0.13.1/24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TextBox 120">
            <a:extLst>
              <a:ext uri="{FF2B5EF4-FFF2-40B4-BE49-F238E27FC236}">
                <a16:creationId xmlns="" xmlns:a16="http://schemas.microsoft.com/office/drawing/2014/main" id="{020D7A1D-EFAD-4C8C-B9DE-D0FAD269B77A}"/>
              </a:ext>
            </a:extLst>
          </p:cNvPr>
          <p:cNvSpPr txBox="1"/>
          <p:nvPr/>
        </p:nvSpPr>
        <p:spPr bwMode="gray">
          <a:xfrm>
            <a:off x="2693043" y="1751954"/>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Box 120">
            <a:extLst>
              <a:ext uri="{FF2B5EF4-FFF2-40B4-BE49-F238E27FC236}">
                <a16:creationId xmlns="" xmlns:a16="http://schemas.microsoft.com/office/drawing/2014/main" id="{020D7A1D-EFAD-4C8C-B9DE-D0FAD269B77A}"/>
              </a:ext>
            </a:extLst>
          </p:cNvPr>
          <p:cNvSpPr txBox="1"/>
          <p:nvPr/>
        </p:nvSpPr>
        <p:spPr bwMode="gray">
          <a:xfrm>
            <a:off x="7813045" y="1751954"/>
            <a:ext cx="528886"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120">
            <a:extLst>
              <a:ext uri="{FF2B5EF4-FFF2-40B4-BE49-F238E27FC236}">
                <a16:creationId xmlns="" xmlns:a16="http://schemas.microsoft.com/office/drawing/2014/main" id="{020D7A1D-EFAD-4C8C-B9DE-D0FAD269B77A}"/>
              </a:ext>
            </a:extLst>
          </p:cNvPr>
          <p:cNvSpPr txBox="1"/>
          <p:nvPr/>
        </p:nvSpPr>
        <p:spPr bwMode="gray">
          <a:xfrm>
            <a:off x="3201947" y="3655521"/>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Box 120">
            <a:extLst>
              <a:ext uri="{FF2B5EF4-FFF2-40B4-BE49-F238E27FC236}">
                <a16:creationId xmlns="" xmlns:a16="http://schemas.microsoft.com/office/drawing/2014/main" id="{020D7A1D-EFAD-4C8C-B9DE-D0FAD269B77A}"/>
              </a:ext>
            </a:extLst>
          </p:cNvPr>
          <p:cNvSpPr txBox="1"/>
          <p:nvPr/>
        </p:nvSpPr>
        <p:spPr bwMode="gray">
          <a:xfrm>
            <a:off x="6964948" y="3655521"/>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120">
            <a:extLst>
              <a:ext uri="{FF2B5EF4-FFF2-40B4-BE49-F238E27FC236}">
                <a16:creationId xmlns="" xmlns:a16="http://schemas.microsoft.com/office/drawing/2014/main" id="{31930744-3D36-4F81-8426-6F129C1A6804}"/>
              </a:ext>
            </a:extLst>
          </p:cNvPr>
          <p:cNvSpPr txBox="1"/>
          <p:nvPr/>
        </p:nvSpPr>
        <p:spPr bwMode="gray">
          <a:xfrm>
            <a:off x="4931558" y="4244654"/>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a:extLst>
              <a:ext uri="{FF2B5EF4-FFF2-40B4-BE49-F238E27FC236}">
                <a16:creationId xmlns="" xmlns:a16="http://schemas.microsoft.com/office/drawing/2014/main" id="{927AD331-23D3-4BE6-8DF7-31B7006A5D7F}"/>
              </a:ext>
            </a:extLst>
          </p:cNvPr>
          <p:cNvCxnSpPr>
            <a:cxnSpLocks/>
            <a:endCxn id="29" idx="2"/>
          </p:cNvCxnSpPr>
          <p:nvPr/>
        </p:nvCxnSpPr>
        <p:spPr bwMode="gray">
          <a:xfrm flipV="1">
            <a:off x="3293010" y="4008817"/>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0" name="直接连接符 39">
            <a:extLst>
              <a:ext uri="{FF2B5EF4-FFF2-40B4-BE49-F238E27FC236}">
                <a16:creationId xmlns="" xmlns:a16="http://schemas.microsoft.com/office/drawing/2014/main" id="{927AD331-23D3-4BE6-8DF7-31B7006A5D7F}"/>
              </a:ext>
            </a:extLst>
          </p:cNvPr>
          <p:cNvCxnSpPr>
            <a:cxnSpLocks/>
          </p:cNvCxnSpPr>
          <p:nvPr/>
        </p:nvCxnSpPr>
        <p:spPr bwMode="gray">
          <a:xfrm flipH="1">
            <a:off x="3029270" y="4233071"/>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a:extLst>
              <a:ext uri="{FF2B5EF4-FFF2-40B4-BE49-F238E27FC236}">
                <a16:creationId xmlns="" xmlns:a16="http://schemas.microsoft.com/office/drawing/2014/main" id="{927AD331-23D3-4BE6-8DF7-31B7006A5D7F}"/>
              </a:ext>
            </a:extLst>
          </p:cNvPr>
          <p:cNvCxnSpPr>
            <a:cxnSpLocks/>
          </p:cNvCxnSpPr>
          <p:nvPr/>
        </p:nvCxnSpPr>
        <p:spPr bwMode="gray">
          <a:xfrm flipV="1">
            <a:off x="8085000" y="3982556"/>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7474341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4790587"/>
            <a:ext cx="11306175" cy="1591162"/>
          </a:xfrm>
        </p:spPr>
        <p:txBody>
          <a:bodyPr/>
          <a:lstStyle/>
          <a:p>
            <a:r>
              <a:rPr lang="en-US" altLang="zh-CN" sz="1600" dirty="0" smtClean="0">
                <a:sym typeface="Huawei Sans" panose="020C0503030203020204" pitchFamily="34" charset="0"/>
              </a:rPr>
              <a:t>Loopback0 interfaces are used for establishing IBGP peer relationships in ASs, and directly connected interfaces are used for establishing EBGP peer relationships between ASs.</a:t>
            </a:r>
          </a:p>
          <a:p>
            <a:r>
              <a:rPr lang="en-US" altLang="zh-CN" sz="1600" dirty="0" smtClean="0">
                <a:sym typeface="Huawei Sans" panose="020C0503030203020204" pitchFamily="34" charset="0"/>
              </a:rPr>
              <a:t>R4 and R5 have the same network segment 10.0.45.0/24. The import-route command can be used to import the direct routes of this network segment to BGP so as to verify BGP route selection.</a:t>
            </a:r>
          </a:p>
          <a:p>
            <a:endParaRPr lang="zh-CN" altLang="en-US" sz="16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Topology (2)</a:t>
            </a:r>
            <a:endParaRPr lang="en-US" altLang="zh-CN" dirty="0">
              <a:sym typeface="Huawei Sans" panose="020C0503030203020204" pitchFamily="34" charset="0"/>
            </a:endParaRPr>
          </a:p>
        </p:txBody>
      </p:sp>
      <p:sp>
        <p:nvSpPr>
          <p:cNvPr id="47" name="圆角矩形 46"/>
          <p:cNvSpPr/>
          <p:nvPr/>
        </p:nvSpPr>
        <p:spPr bwMode="gray">
          <a:xfrm>
            <a:off x="2873678" y="1734738"/>
            <a:ext cx="5710411" cy="1048880"/>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814581" y="3563448"/>
            <a:ext cx="527350" cy="431467"/>
          </a:xfrm>
          <a:prstGeom prst="rect">
            <a:avLst/>
          </a:prstGeom>
          <a:noFill/>
        </p:spPr>
      </p:pic>
      <p:sp>
        <p:nvSpPr>
          <p:cNvPr id="49" name="TextBox 120">
            <a:extLst>
              <a:ext uri="{FF2B5EF4-FFF2-40B4-BE49-F238E27FC236}">
                <a16:creationId xmlns="" xmlns:a16="http://schemas.microsoft.com/office/drawing/2014/main" id="{020D7A1D-EFAD-4C8C-B9DE-D0FAD269B77A}"/>
              </a:ext>
            </a:extLst>
          </p:cNvPr>
          <p:cNvSpPr txBox="1"/>
          <p:nvPr/>
        </p:nvSpPr>
        <p:spPr bwMode="gray">
          <a:xfrm>
            <a:off x="8318610" y="3625353"/>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a:extLst>
              <a:ext uri="{FF2B5EF4-FFF2-40B4-BE49-F238E27FC236}">
                <a16:creationId xmlns="" xmlns:a16="http://schemas.microsoft.com/office/drawing/2014/main" id="{63EC1A45-DE44-4732-A300-8A63DEFB1977}"/>
              </a:ext>
            </a:extLst>
          </p:cNvPr>
          <p:cNvSpPr/>
          <p:nvPr/>
        </p:nvSpPr>
        <p:spPr bwMode="gray">
          <a:xfrm>
            <a:off x="7701930" y="3529773"/>
            <a:ext cx="1367466" cy="102265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Box 120">
            <a:extLst>
              <a:ext uri="{FF2B5EF4-FFF2-40B4-BE49-F238E27FC236}">
                <a16:creationId xmlns="" xmlns:a16="http://schemas.microsoft.com/office/drawing/2014/main" id="{020D7A1D-EFAD-4C8C-B9DE-D0FAD269B77A}"/>
              </a:ext>
            </a:extLst>
          </p:cNvPr>
          <p:cNvSpPr txBox="1"/>
          <p:nvPr/>
        </p:nvSpPr>
        <p:spPr bwMode="gray">
          <a:xfrm>
            <a:off x="5344032" y="2459283"/>
            <a:ext cx="1464749"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Box 120">
            <a:extLst>
              <a:ext uri="{FF2B5EF4-FFF2-40B4-BE49-F238E27FC236}">
                <a16:creationId xmlns="" xmlns:a16="http://schemas.microsoft.com/office/drawing/2014/main" id="{020D7A1D-EFAD-4C8C-B9DE-D0FAD269B77A}"/>
              </a:ext>
            </a:extLst>
          </p:cNvPr>
          <p:cNvSpPr txBox="1"/>
          <p:nvPr/>
        </p:nvSpPr>
        <p:spPr bwMode="gray">
          <a:xfrm>
            <a:off x="2853882" y="1410403"/>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413409" y="2037173"/>
            <a:ext cx="527350" cy="431467"/>
          </a:xfrm>
          <a:prstGeom prst="rect">
            <a:avLst/>
          </a:prstGeom>
          <a:noFill/>
        </p:spPr>
      </p:pic>
      <p:pic>
        <p:nvPicPr>
          <p:cNvPr id="5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029270" y="2037173"/>
            <a:ext cx="527350" cy="431467"/>
          </a:xfrm>
          <a:prstGeom prst="rect">
            <a:avLst/>
          </a:prstGeom>
          <a:noFill/>
        </p:spPr>
      </p:pic>
      <p:cxnSp>
        <p:nvCxnSpPr>
          <p:cNvPr id="55" name="直接连接符 54">
            <a:extLst>
              <a:ext uri="{FF2B5EF4-FFF2-40B4-BE49-F238E27FC236}">
                <a16:creationId xmlns="" xmlns:a16="http://schemas.microsoft.com/office/drawing/2014/main" id="{94275FFE-3BE6-4C12-8737-FDFE3456C4A2}"/>
              </a:ext>
            </a:extLst>
          </p:cNvPr>
          <p:cNvCxnSpPr>
            <a:stCxn id="53" idx="1"/>
            <a:endCxn id="54" idx="3"/>
          </p:cNvCxnSpPr>
          <p:nvPr/>
        </p:nvCxnSpPr>
        <p:spPr bwMode="gray">
          <a:xfrm flipH="1">
            <a:off x="3556620" y="2252906"/>
            <a:ext cx="1871269" cy="0"/>
          </a:xfrm>
          <a:prstGeom prst="line">
            <a:avLst/>
          </a:prstGeom>
          <a:noFill/>
          <a:ln w="19050" cap="flat" cmpd="sng" algn="ctr">
            <a:solidFill>
              <a:schemeClr val="bg1">
                <a:lumMod val="50000"/>
              </a:schemeClr>
            </a:solidFill>
            <a:prstDash val="solid"/>
          </a:ln>
          <a:effectLst/>
        </p:spPr>
      </p:cxnSp>
      <p:sp>
        <p:nvSpPr>
          <p:cNvPr id="56" name="TextBox 120">
            <a:extLst>
              <a:ext uri="{FF2B5EF4-FFF2-40B4-BE49-F238E27FC236}">
                <a16:creationId xmlns="" xmlns:a16="http://schemas.microsoft.com/office/drawing/2014/main" id="{020D7A1D-EFAD-4C8C-B9DE-D0FAD269B77A}"/>
              </a:ext>
            </a:extLst>
          </p:cNvPr>
          <p:cNvSpPr txBox="1"/>
          <p:nvPr/>
        </p:nvSpPr>
        <p:spPr bwMode="gray">
          <a:xfrm>
            <a:off x="5082672" y="1751954"/>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任意多边形 56"/>
          <p:cNvSpPr/>
          <p:nvPr/>
        </p:nvSpPr>
        <p:spPr bwMode="gray">
          <a:xfrm>
            <a:off x="2273630" y="1375918"/>
            <a:ext cx="6795765" cy="151040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813045" y="2037173"/>
            <a:ext cx="527350" cy="431467"/>
          </a:xfrm>
          <a:prstGeom prst="rect">
            <a:avLst/>
          </a:prstGeom>
          <a:noFill/>
        </p:spPr>
      </p:pic>
      <p:cxnSp>
        <p:nvCxnSpPr>
          <p:cNvPr id="59" name="直接连接符 58">
            <a:extLst>
              <a:ext uri="{FF2B5EF4-FFF2-40B4-BE49-F238E27FC236}">
                <a16:creationId xmlns="" xmlns:a16="http://schemas.microsoft.com/office/drawing/2014/main" id="{94275FFE-3BE6-4C12-8737-FDFE3456C4A2}"/>
              </a:ext>
            </a:extLst>
          </p:cNvPr>
          <p:cNvCxnSpPr>
            <a:stCxn id="53" idx="3"/>
            <a:endCxn id="58" idx="1"/>
          </p:cNvCxnSpPr>
          <p:nvPr/>
        </p:nvCxnSpPr>
        <p:spPr bwMode="gray">
          <a:xfrm>
            <a:off x="5940758" y="2252906"/>
            <a:ext cx="1872287" cy="0"/>
          </a:xfrm>
          <a:prstGeom prst="line">
            <a:avLst/>
          </a:prstGeom>
          <a:noFill/>
          <a:ln w="19050" cap="flat" cmpd="sng" algn="ctr">
            <a:solidFill>
              <a:schemeClr val="bg1">
                <a:lumMod val="50000"/>
              </a:schemeClr>
            </a:solidFill>
            <a:prstDash val="solid"/>
          </a:ln>
          <a:effectLst/>
        </p:spPr>
      </p:cxnSp>
      <p:pic>
        <p:nvPicPr>
          <p:cNvPr id="6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029335" y="3591252"/>
            <a:ext cx="527350" cy="431467"/>
          </a:xfrm>
          <a:prstGeom prst="rect">
            <a:avLst/>
          </a:prstGeom>
          <a:noFill/>
        </p:spPr>
      </p:pic>
      <p:sp>
        <p:nvSpPr>
          <p:cNvPr id="61" name="TextBox 120">
            <a:extLst>
              <a:ext uri="{FF2B5EF4-FFF2-40B4-BE49-F238E27FC236}">
                <a16:creationId xmlns="" xmlns:a16="http://schemas.microsoft.com/office/drawing/2014/main" id="{020D7A1D-EFAD-4C8C-B9DE-D0FAD269B77A}"/>
              </a:ext>
            </a:extLst>
          </p:cNvPr>
          <p:cNvSpPr txBox="1"/>
          <p:nvPr/>
        </p:nvSpPr>
        <p:spPr bwMode="gray">
          <a:xfrm>
            <a:off x="2279659" y="3671784"/>
            <a:ext cx="826769" cy="307657"/>
          </a:xfrm>
          <a:prstGeom prst="rect">
            <a:avLst/>
          </a:prstGeom>
          <a:noFill/>
          <a:ln>
            <a:noFill/>
          </a:ln>
        </p:spPr>
        <p:txBody>
          <a:bodyPr wrap="square" rtlCol="0">
            <a:spAutoFit/>
          </a:bodyPr>
          <a:lstStyle/>
          <a:p>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a:extLst>
              <a:ext uri="{FF2B5EF4-FFF2-40B4-BE49-F238E27FC236}">
                <a16:creationId xmlns="" xmlns:a16="http://schemas.microsoft.com/office/drawing/2014/main" id="{63EC1A45-DE44-4732-A300-8A63DEFB1977}"/>
              </a:ext>
            </a:extLst>
          </p:cNvPr>
          <p:cNvSpPr/>
          <p:nvPr/>
        </p:nvSpPr>
        <p:spPr bwMode="gray">
          <a:xfrm>
            <a:off x="2273629" y="3557577"/>
            <a:ext cx="1367466" cy="102265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a:extLst>
              <a:ext uri="{FF2B5EF4-FFF2-40B4-BE49-F238E27FC236}">
                <a16:creationId xmlns="" xmlns:a16="http://schemas.microsoft.com/office/drawing/2014/main" id="{94275FFE-3BE6-4C12-8737-FDFE3456C4A2}"/>
              </a:ext>
            </a:extLst>
          </p:cNvPr>
          <p:cNvCxnSpPr>
            <a:stCxn id="54" idx="2"/>
            <a:endCxn id="60" idx="0"/>
          </p:cNvCxnSpPr>
          <p:nvPr/>
        </p:nvCxnSpPr>
        <p:spPr bwMode="gray">
          <a:xfrm>
            <a:off x="3292945" y="2468640"/>
            <a:ext cx="65" cy="1122611"/>
          </a:xfrm>
          <a:prstGeom prst="line">
            <a:avLst/>
          </a:prstGeom>
          <a:noFill/>
          <a:ln w="19050" cap="flat" cmpd="sng" algn="ctr">
            <a:solidFill>
              <a:schemeClr val="bg1">
                <a:lumMod val="50000"/>
              </a:schemeClr>
            </a:solidFill>
            <a:prstDash val="solid"/>
          </a:ln>
          <a:effectLst/>
        </p:spPr>
      </p:cxnSp>
      <p:cxnSp>
        <p:nvCxnSpPr>
          <p:cNvPr id="66" name="直接连接符 65">
            <a:extLst>
              <a:ext uri="{FF2B5EF4-FFF2-40B4-BE49-F238E27FC236}">
                <a16:creationId xmlns="" xmlns:a16="http://schemas.microsoft.com/office/drawing/2014/main" id="{94275FFE-3BE6-4C12-8737-FDFE3456C4A2}"/>
              </a:ext>
            </a:extLst>
          </p:cNvPr>
          <p:cNvCxnSpPr>
            <a:stCxn id="58" idx="2"/>
            <a:endCxn id="48" idx="0"/>
          </p:cNvCxnSpPr>
          <p:nvPr/>
        </p:nvCxnSpPr>
        <p:spPr bwMode="gray">
          <a:xfrm>
            <a:off x="8076720" y="2468641"/>
            <a:ext cx="1535" cy="1094807"/>
          </a:xfrm>
          <a:prstGeom prst="line">
            <a:avLst/>
          </a:prstGeom>
          <a:noFill/>
          <a:ln w="19050" cap="flat" cmpd="sng" algn="ctr">
            <a:solidFill>
              <a:schemeClr val="bg1">
                <a:lumMod val="50000"/>
              </a:schemeClr>
            </a:solidFill>
            <a:prstDash val="solid"/>
          </a:ln>
          <a:effectLst/>
        </p:spPr>
      </p:cxnSp>
      <p:sp>
        <p:nvSpPr>
          <p:cNvPr id="77" name="TextBox 120">
            <a:extLst>
              <a:ext uri="{FF2B5EF4-FFF2-40B4-BE49-F238E27FC236}">
                <a16:creationId xmlns="" xmlns:a16="http://schemas.microsoft.com/office/drawing/2014/main" id="{020D7A1D-EFAD-4C8C-B9DE-D0FAD269B77A}"/>
              </a:ext>
            </a:extLst>
          </p:cNvPr>
          <p:cNvSpPr txBox="1"/>
          <p:nvPr/>
        </p:nvSpPr>
        <p:spPr bwMode="gray">
          <a:xfrm>
            <a:off x="2693043" y="1751954"/>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TextBox 120">
            <a:extLst>
              <a:ext uri="{FF2B5EF4-FFF2-40B4-BE49-F238E27FC236}">
                <a16:creationId xmlns="" xmlns:a16="http://schemas.microsoft.com/office/drawing/2014/main" id="{020D7A1D-EFAD-4C8C-B9DE-D0FAD269B77A}"/>
              </a:ext>
            </a:extLst>
          </p:cNvPr>
          <p:cNvSpPr txBox="1"/>
          <p:nvPr/>
        </p:nvSpPr>
        <p:spPr bwMode="gray">
          <a:xfrm>
            <a:off x="7813045" y="1751954"/>
            <a:ext cx="528886"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TextBox 120">
            <a:extLst>
              <a:ext uri="{FF2B5EF4-FFF2-40B4-BE49-F238E27FC236}">
                <a16:creationId xmlns="" xmlns:a16="http://schemas.microsoft.com/office/drawing/2014/main" id="{020D7A1D-EFAD-4C8C-B9DE-D0FAD269B77A}"/>
              </a:ext>
            </a:extLst>
          </p:cNvPr>
          <p:cNvSpPr txBox="1"/>
          <p:nvPr/>
        </p:nvSpPr>
        <p:spPr bwMode="gray">
          <a:xfrm>
            <a:off x="3201947" y="3655521"/>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Box 120">
            <a:extLst>
              <a:ext uri="{FF2B5EF4-FFF2-40B4-BE49-F238E27FC236}">
                <a16:creationId xmlns="" xmlns:a16="http://schemas.microsoft.com/office/drawing/2014/main" id="{020D7A1D-EFAD-4C8C-B9DE-D0FAD269B77A}"/>
              </a:ext>
            </a:extLst>
          </p:cNvPr>
          <p:cNvSpPr txBox="1"/>
          <p:nvPr/>
        </p:nvSpPr>
        <p:spPr bwMode="gray">
          <a:xfrm>
            <a:off x="6964948" y="3655521"/>
            <a:ext cx="1188824" cy="307777"/>
          </a:xfrm>
          <a:prstGeom prst="rect">
            <a:avLst/>
          </a:prstGeom>
          <a:noFill/>
          <a:ln>
            <a:noFill/>
          </a:ln>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1" name="直接箭头连接符 80">
            <a:extLst>
              <a:ext uri="{FF2B5EF4-FFF2-40B4-BE49-F238E27FC236}">
                <a16:creationId xmlns="" xmlns:a16="http://schemas.microsoft.com/office/drawing/2014/main" id="{25FFCF9E-B77D-4002-8CAE-8C36C256A152}"/>
              </a:ext>
            </a:extLst>
          </p:cNvPr>
          <p:cNvCxnSpPr>
            <a:cxnSpLocks/>
          </p:cNvCxnSpPr>
          <p:nvPr/>
        </p:nvCxnSpPr>
        <p:spPr bwMode="gray">
          <a:xfrm>
            <a:off x="3137354" y="2463741"/>
            <a:ext cx="0" cy="1127511"/>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82" name="TextBox 120">
            <a:extLst>
              <a:ext uri="{FF2B5EF4-FFF2-40B4-BE49-F238E27FC236}">
                <a16:creationId xmlns="" xmlns:a16="http://schemas.microsoft.com/office/drawing/2014/main" id="{020D7A1D-EFAD-4C8C-B9DE-D0FAD269B77A}"/>
              </a:ext>
            </a:extLst>
          </p:cNvPr>
          <p:cNvSpPr txBox="1"/>
          <p:nvPr/>
        </p:nvSpPr>
        <p:spPr bwMode="gray">
          <a:xfrm>
            <a:off x="2519950" y="2889331"/>
            <a:ext cx="707457"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4" name="直接箭头连接符 83">
            <a:extLst>
              <a:ext uri="{FF2B5EF4-FFF2-40B4-BE49-F238E27FC236}">
                <a16:creationId xmlns="" xmlns:a16="http://schemas.microsoft.com/office/drawing/2014/main" id="{25FFCF9E-B77D-4002-8CAE-8C36C256A152}"/>
              </a:ext>
            </a:extLst>
          </p:cNvPr>
          <p:cNvCxnSpPr>
            <a:cxnSpLocks/>
          </p:cNvCxnSpPr>
          <p:nvPr/>
        </p:nvCxnSpPr>
        <p:spPr bwMode="gray">
          <a:xfrm>
            <a:off x="8249102" y="2463741"/>
            <a:ext cx="0" cy="1127511"/>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85" name="TextBox 120">
            <a:extLst>
              <a:ext uri="{FF2B5EF4-FFF2-40B4-BE49-F238E27FC236}">
                <a16:creationId xmlns="" xmlns:a16="http://schemas.microsoft.com/office/drawing/2014/main" id="{020D7A1D-EFAD-4C8C-B9DE-D0FAD269B77A}"/>
              </a:ext>
            </a:extLst>
          </p:cNvPr>
          <p:cNvSpPr txBox="1"/>
          <p:nvPr/>
        </p:nvSpPr>
        <p:spPr bwMode="gray">
          <a:xfrm>
            <a:off x="8247157" y="2889331"/>
            <a:ext cx="707457"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6" name="直接箭头连接符 85">
            <a:extLst>
              <a:ext uri="{FF2B5EF4-FFF2-40B4-BE49-F238E27FC236}">
                <a16:creationId xmlns="" xmlns:a16="http://schemas.microsoft.com/office/drawing/2014/main" id="{25FFCF9E-B77D-4002-8CAE-8C36C256A152}"/>
              </a:ext>
            </a:extLst>
          </p:cNvPr>
          <p:cNvCxnSpPr>
            <a:cxnSpLocks/>
          </p:cNvCxnSpPr>
          <p:nvPr/>
        </p:nvCxnSpPr>
        <p:spPr bwMode="gray">
          <a:xfrm flipV="1">
            <a:off x="3541122" y="2110587"/>
            <a:ext cx="1865617"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87" name="TextBox 120">
            <a:extLst>
              <a:ext uri="{FF2B5EF4-FFF2-40B4-BE49-F238E27FC236}">
                <a16:creationId xmlns="" xmlns:a16="http://schemas.microsoft.com/office/drawing/2014/main" id="{020D7A1D-EFAD-4C8C-B9DE-D0FAD269B77A}"/>
              </a:ext>
            </a:extLst>
          </p:cNvPr>
          <p:cNvSpPr txBox="1"/>
          <p:nvPr/>
        </p:nvSpPr>
        <p:spPr bwMode="gray">
          <a:xfrm>
            <a:off x="4206542" y="1833219"/>
            <a:ext cx="707457"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箭头连接符 88">
            <a:extLst>
              <a:ext uri="{FF2B5EF4-FFF2-40B4-BE49-F238E27FC236}">
                <a16:creationId xmlns="" xmlns:a16="http://schemas.microsoft.com/office/drawing/2014/main" id="{25FFCF9E-B77D-4002-8CAE-8C36C256A152}"/>
              </a:ext>
            </a:extLst>
          </p:cNvPr>
          <p:cNvCxnSpPr>
            <a:cxnSpLocks/>
          </p:cNvCxnSpPr>
          <p:nvPr/>
        </p:nvCxnSpPr>
        <p:spPr bwMode="gray">
          <a:xfrm flipV="1">
            <a:off x="5949665" y="2110587"/>
            <a:ext cx="1865617"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90" name="TextBox 120">
            <a:extLst>
              <a:ext uri="{FF2B5EF4-FFF2-40B4-BE49-F238E27FC236}">
                <a16:creationId xmlns="" xmlns:a16="http://schemas.microsoft.com/office/drawing/2014/main" id="{020D7A1D-EFAD-4C8C-B9DE-D0FAD269B77A}"/>
              </a:ext>
            </a:extLst>
          </p:cNvPr>
          <p:cNvSpPr txBox="1"/>
          <p:nvPr/>
        </p:nvSpPr>
        <p:spPr bwMode="gray">
          <a:xfrm>
            <a:off x="6615086" y="1833219"/>
            <a:ext cx="707457" cy="307657"/>
          </a:xfrm>
          <a:prstGeom prst="rect">
            <a:avLst/>
          </a:prstGeom>
          <a:noFill/>
          <a:ln>
            <a:noFill/>
          </a:ln>
        </p:spPr>
        <p:txBody>
          <a:bodyPr wrap="square" rtlCol="0">
            <a:spAutoFit/>
          </a:bodyPr>
          <a:lstStyle/>
          <a:p>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120">
            <a:extLst>
              <a:ext uri="{FF2B5EF4-FFF2-40B4-BE49-F238E27FC236}">
                <a16:creationId xmlns="" xmlns:a16="http://schemas.microsoft.com/office/drawing/2014/main" id="{31930744-3D36-4F81-8426-6F129C1A6804}"/>
              </a:ext>
            </a:extLst>
          </p:cNvPr>
          <p:cNvSpPr txBox="1"/>
          <p:nvPr/>
        </p:nvSpPr>
        <p:spPr bwMode="gray">
          <a:xfrm>
            <a:off x="4931558" y="4244654"/>
            <a:ext cx="1727325" cy="307777"/>
          </a:xfrm>
          <a:prstGeom prst="rect">
            <a:avLst/>
          </a:prstGeom>
          <a:noFill/>
        </p:spPr>
        <p:txBody>
          <a:bodyPr wrap="square" rtlCol="0">
            <a:spAutoFit/>
          </a:body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连接符 63">
            <a:extLst>
              <a:ext uri="{FF2B5EF4-FFF2-40B4-BE49-F238E27FC236}">
                <a16:creationId xmlns="" xmlns:a16="http://schemas.microsoft.com/office/drawing/2014/main" id="{927AD331-23D3-4BE6-8DF7-31B7006A5D7F}"/>
              </a:ext>
            </a:extLst>
          </p:cNvPr>
          <p:cNvCxnSpPr>
            <a:cxnSpLocks/>
          </p:cNvCxnSpPr>
          <p:nvPr/>
        </p:nvCxnSpPr>
        <p:spPr bwMode="gray">
          <a:xfrm flipV="1">
            <a:off x="3293010" y="4008817"/>
            <a:ext cx="0" cy="224254"/>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7" name="直接连接符 66">
            <a:extLst>
              <a:ext uri="{FF2B5EF4-FFF2-40B4-BE49-F238E27FC236}">
                <a16:creationId xmlns="" xmlns:a16="http://schemas.microsoft.com/office/drawing/2014/main" id="{927AD331-23D3-4BE6-8DF7-31B7006A5D7F}"/>
              </a:ext>
            </a:extLst>
          </p:cNvPr>
          <p:cNvCxnSpPr>
            <a:cxnSpLocks/>
          </p:cNvCxnSpPr>
          <p:nvPr/>
        </p:nvCxnSpPr>
        <p:spPr bwMode="gray">
          <a:xfrm flipH="1">
            <a:off x="3029270" y="4233071"/>
            <a:ext cx="5289341"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8" name="直接连接符 67">
            <a:extLst>
              <a:ext uri="{FF2B5EF4-FFF2-40B4-BE49-F238E27FC236}">
                <a16:creationId xmlns="" xmlns:a16="http://schemas.microsoft.com/office/drawing/2014/main" id="{927AD331-23D3-4BE6-8DF7-31B7006A5D7F}"/>
              </a:ext>
            </a:extLst>
          </p:cNvPr>
          <p:cNvCxnSpPr>
            <a:cxnSpLocks/>
          </p:cNvCxnSpPr>
          <p:nvPr/>
        </p:nvCxnSpPr>
        <p:spPr bwMode="gray">
          <a:xfrm flipV="1">
            <a:off x="8085000" y="3982556"/>
            <a:ext cx="0" cy="250515"/>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527675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0" indent="0">
              <a:buNone/>
            </a:pPr>
            <a:r>
              <a:rPr lang="en-US" altLang="zh-CN" sz="1400" dirty="0" smtClean="0">
                <a:sym typeface="Huawei Sans" panose="020C0503030203020204" pitchFamily="34" charset="0"/>
              </a:rPr>
              <a:t>When multiple routes to the same destination network segment exist, BGP selects routes in the following sequence:</a:t>
            </a:r>
          </a:p>
          <a:p>
            <a:pPr marL="403039" lvl="1" indent="0">
              <a:buNone/>
            </a:pPr>
            <a:r>
              <a:rPr lang="en-US" altLang="zh-CN" sz="1200" b="1" dirty="0" smtClean="0">
                <a:solidFill>
                  <a:srgbClr val="EC7061"/>
                </a:solidFill>
                <a:sym typeface="Huawei Sans" panose="020C0503030203020204" pitchFamily="34" charset="0"/>
              </a:rPr>
              <a:t>Discards the route whose next hop is unreachable.</a:t>
            </a:r>
          </a:p>
          <a:p>
            <a:pPr lvl="1">
              <a:buFont typeface="+mj-lt"/>
              <a:buAutoNum type="arabicPeriod"/>
            </a:pPr>
            <a:r>
              <a:rPr lang="en-US" altLang="zh-CN" sz="1200" dirty="0" smtClean="0">
                <a:sym typeface="Huawei Sans" panose="020C0503030203020204" pitchFamily="34" charset="0"/>
              </a:rPr>
              <a:t>Prefers the route with the largest Preferred-Value attribute value.</a:t>
            </a:r>
          </a:p>
          <a:p>
            <a:pPr lvl="1">
              <a:buFont typeface="+mj-lt"/>
              <a:buAutoNum type="arabicPeriod"/>
            </a:pPr>
            <a:r>
              <a:rPr lang="en-US" altLang="zh-CN" sz="1200" dirty="0" smtClean="0">
                <a:sym typeface="Huawei Sans" panose="020C0503030203020204" pitchFamily="34" charset="0"/>
              </a:rPr>
              <a:t>Prefers the route with the largest </a:t>
            </a:r>
            <a:r>
              <a:rPr lang="en-US" altLang="zh-CN" sz="1200" dirty="0" err="1" smtClean="0">
                <a:sym typeface="Huawei Sans" panose="020C0503030203020204" pitchFamily="34" charset="0"/>
              </a:rPr>
              <a:t>Local_Preference</a:t>
            </a:r>
            <a:r>
              <a:rPr lang="en-US" altLang="zh-CN" sz="1200" dirty="0" smtClean="0">
                <a:sym typeface="Huawei Sans" panose="020C0503030203020204" pitchFamily="34" charset="0"/>
              </a:rPr>
              <a:t> value.</a:t>
            </a:r>
          </a:p>
          <a:p>
            <a:pPr lvl="1">
              <a:buFont typeface="+mj-lt"/>
              <a:buAutoNum type="arabicPeriod"/>
            </a:pPr>
            <a:r>
              <a:rPr lang="en-US" altLang="zh-CN" sz="1200" dirty="0" smtClean="0">
                <a:sym typeface="Huawei Sans" panose="020C0503030203020204" pitchFamily="34" charset="0"/>
              </a:rPr>
              <a:t>Prefers the locally originated BGP route, which takes precedence over the route learned from a peer. The locally summarized route, automatically summarized route, route learned by using the </a:t>
            </a:r>
            <a:r>
              <a:rPr lang="en-US" altLang="zh-CN" sz="1200" b="1" dirty="0" smtClean="0">
                <a:sym typeface="Huawei Sans" panose="020C0503030203020204" pitchFamily="34" charset="0"/>
              </a:rPr>
              <a:t>network</a:t>
            </a:r>
            <a:r>
              <a:rPr lang="en-US" altLang="zh-CN" sz="1200" dirty="0" smtClean="0">
                <a:sym typeface="Huawei Sans" panose="020C0503030203020204" pitchFamily="34" charset="0"/>
              </a:rPr>
              <a:t> command, route learned by using the </a:t>
            </a:r>
            <a:r>
              <a:rPr lang="en-US" altLang="zh-CN" sz="1200" b="1" dirty="0" smtClean="0">
                <a:sym typeface="Huawei Sans" panose="020C0503030203020204" pitchFamily="34" charset="0"/>
              </a:rPr>
              <a:t>import-route</a:t>
            </a:r>
            <a:r>
              <a:rPr lang="en-US" altLang="zh-CN" sz="1200" dirty="0" smtClean="0">
                <a:sym typeface="Huawei Sans" panose="020C0503030203020204" pitchFamily="34" charset="0"/>
              </a:rPr>
              <a:t> command, and route learned from a peer are in descending order of priority.</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AS_Path</a:t>
            </a:r>
            <a:r>
              <a:rPr lang="en-US" altLang="zh-CN" sz="1200" dirty="0" smtClean="0">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AS_Path</a:t>
            </a:r>
            <a:r>
              <a:rPr lang="en-US" altLang="zh-CN" sz="1200" dirty="0" smtClean="0">
                <a:sym typeface="Huawei Sans" panose="020C0503030203020204" pitchFamily="34" charset="0"/>
              </a:rPr>
              <a:t>. The routes with Origin attributes of IGP, EGP, and Incomplete are in descending order of priority.</a:t>
            </a:r>
          </a:p>
          <a:p>
            <a:pPr lvl="1">
              <a:buFont typeface="+mj-lt"/>
              <a:buAutoNum type="arabicPeriod"/>
            </a:pPr>
            <a:r>
              <a:rPr lang="en-US" altLang="zh-CN" sz="1200" dirty="0" smtClean="0">
                <a:sym typeface="Huawei Sans" panose="020C0503030203020204" pitchFamily="34" charset="0"/>
              </a:rPr>
              <a:t>Prefers the route with the lowest MED.</a:t>
            </a:r>
          </a:p>
          <a:p>
            <a:pPr lvl="1">
              <a:buFont typeface="+mj-lt"/>
              <a:buAutoNum type="arabicPeriod"/>
            </a:pPr>
            <a:r>
              <a:rPr lang="en-US" altLang="zh-CN" sz="1200" dirty="0" smtClean="0">
                <a:sym typeface="Huawei Sans" panose="020C0503030203020204" pitchFamily="34" charset="0"/>
              </a:rPr>
              <a:t>Prefers routes learned from EBGP peers to routes learned from IBGP peers.</a:t>
            </a:r>
          </a:p>
          <a:p>
            <a:pPr lvl="1">
              <a:buFont typeface="+mj-lt"/>
              <a:buAutoNum type="arabicPeriod"/>
            </a:pPr>
            <a:r>
              <a:rPr lang="en-US" altLang="zh-CN" sz="1200" dirty="0" smtClean="0">
                <a:sym typeface="Huawei Sans" panose="020C0503030203020204" pitchFamily="34" charset="0"/>
              </a:rPr>
              <a:t>Prefers the route with the smallest IGP metric to the next hop.</a:t>
            </a:r>
          </a:p>
          <a:p>
            <a:pPr lvl="1">
              <a:buFont typeface="+mj-lt"/>
              <a:buAutoNum type="arabicPeriod"/>
            </a:pPr>
            <a:r>
              <a:rPr lang="en-US" altLang="zh-CN" sz="1200" dirty="0" smtClean="0">
                <a:sym typeface="Huawei Sans" panose="020C0503030203020204" pitchFamily="34" charset="0"/>
              </a:rPr>
              <a:t>Prefers the route with the shortest </a:t>
            </a:r>
            <a:r>
              <a:rPr lang="en-US" altLang="zh-CN" sz="1200" dirty="0" err="1" smtClean="0">
                <a:sym typeface="Huawei Sans" panose="020C0503030203020204" pitchFamily="34" charset="0"/>
              </a:rPr>
              <a:t>Cluster_List</a:t>
            </a:r>
            <a:r>
              <a:rPr lang="en-US" altLang="zh-CN" sz="1200" dirty="0" smtClean="0">
                <a:sym typeface="Huawei Sans" panose="020C0503030203020204" pitchFamily="34" charset="0"/>
              </a:rPr>
              <a:t> length.</a:t>
            </a:r>
          </a:p>
          <a:p>
            <a:pPr lvl="1">
              <a:buFont typeface="+mj-lt"/>
              <a:buAutoNum type="arabicPeriod"/>
            </a:pPr>
            <a:r>
              <a:rPr lang="en-US" altLang="zh-CN" sz="1200" dirty="0" smtClean="0">
                <a:sym typeface="Huawei Sans" panose="020C0503030203020204" pitchFamily="34" charset="0"/>
              </a:rPr>
              <a:t>Prefers the route advertised by the device with the smallest router ID (</a:t>
            </a:r>
            <a:r>
              <a:rPr lang="en-US" altLang="zh-CN" sz="1200" dirty="0" err="1" smtClean="0">
                <a:sym typeface="Huawei Sans" panose="020C0503030203020204" pitchFamily="34" charset="0"/>
              </a:rPr>
              <a:t>Originator_ID</a:t>
            </a:r>
            <a:r>
              <a:rPr lang="en-US" altLang="zh-CN" sz="1200" dirty="0" smtClean="0">
                <a:sym typeface="Huawei Sans" panose="020C0503030203020204" pitchFamily="34" charset="0"/>
              </a:rPr>
              <a:t>).</a:t>
            </a:r>
          </a:p>
          <a:p>
            <a:pPr lvl="1">
              <a:buFont typeface="+mj-lt"/>
              <a:buAutoNum type="arabicPeriod"/>
            </a:pPr>
            <a:r>
              <a:rPr lang="en-US" altLang="zh-CN" sz="1200" dirty="0" smtClean="0">
                <a:sym typeface="Huawei Sans" panose="020C0503030203020204" pitchFamily="34" charset="0"/>
              </a:rPr>
              <a:t>Prefers the route learned from the peer with the smallest IP address.</a:t>
            </a:r>
          </a:p>
          <a:p>
            <a:endParaRPr lang="zh-CN" altLang="en-US" sz="14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Rules for Selecting a Preferred BGP Route</a:t>
            </a:r>
            <a:endParaRPr lang="en-US" dirty="0">
              <a:sym typeface="Huawei Sans" panose="020C0503030203020204" pitchFamily="34" charset="0"/>
            </a:endParaRPr>
          </a:p>
        </p:txBody>
      </p:sp>
    </p:spTree>
    <p:extLst>
      <p:ext uri="{BB962C8B-B14F-4D97-AF65-F5344CB8AC3E}">
        <p14:creationId xmlns:p14="http://schemas.microsoft.com/office/powerpoint/2010/main" val="2588644264"/>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293FB30-01DC-4CDA-92D1-9ED64C6FD086}"/>
</file>

<file path=customXml/itemProps2.xml><?xml version="1.0" encoding="utf-8"?>
<ds:datastoreItem xmlns:ds="http://schemas.openxmlformats.org/officeDocument/2006/customXml" ds:itemID="{F91BEE26-F5D9-4C22-A038-B0FDBBE4524D}"/>
</file>

<file path=customXml/itemProps3.xml><?xml version="1.0" encoding="utf-8"?>
<ds:datastoreItem xmlns:ds="http://schemas.openxmlformats.org/officeDocument/2006/customXml" ds:itemID="{52DB6BBC-51D7-4D05-B7DF-CA5E6AF96985}"/>
</file>

<file path=docProps/app.xml><?xml version="1.0" encoding="utf-8"?>
<Properties xmlns="http://schemas.openxmlformats.org/officeDocument/2006/extended-properties" xmlns:vt="http://schemas.openxmlformats.org/officeDocument/2006/docPropsVTypes">
  <Template/>
  <TotalTime>561</TotalTime>
  <Words>8902</Words>
  <Application>Microsoft Office PowerPoint</Application>
  <PresentationFormat>宽屏</PresentationFormat>
  <Paragraphs>1126</Paragraphs>
  <Slides>64</Slides>
  <Notes>64</Notes>
  <HiddenSlides>1</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64</vt:i4>
      </vt:variant>
    </vt:vector>
  </HeadingPairs>
  <TitlesOfParts>
    <vt:vector size="72" baseType="lpstr">
      <vt:lpstr>Huawei Sans</vt:lpstr>
      <vt:lpstr>Courier New</vt:lpstr>
      <vt:lpstr>方正兰亭黑简体</vt:lpstr>
      <vt:lpstr>Times New Roman</vt:lpstr>
      <vt:lpstr>Wingdings</vt:lpstr>
      <vt:lpstr>Arial</vt:lpstr>
      <vt:lpstr>微软雅黑</vt:lpstr>
      <vt:lpstr>主题1</vt:lpstr>
      <vt:lpstr>PowerPoint 演示文稿</vt:lpstr>
      <vt:lpstr>Preferred BGP Route Selection</vt:lpstr>
      <vt:lpstr>PowerPoint 演示文稿</vt:lpstr>
      <vt:lpstr>PowerPoint 演示文稿</vt:lpstr>
      <vt:lpstr>PowerPoint 演示文稿</vt:lpstr>
      <vt:lpstr>Rules for Selecting a Preferred BGP Route</vt:lpstr>
      <vt:lpstr>Topology (1)</vt:lpstr>
      <vt:lpstr>Topology (2)</vt:lpstr>
      <vt:lpstr>Rules for Selecting a Preferred BGP Route</vt:lpstr>
      <vt:lpstr>Discarding the Route Whose Next Hop Is Unreachable (1)</vt:lpstr>
      <vt:lpstr>Discarding the Route Whose Next Hop Is Unreachable (2)</vt:lpstr>
      <vt:lpstr>Discarding the Route Whose Next Hop Is Unreachable (3)</vt:lpstr>
      <vt:lpstr>Rules for Selecting a Preferred BGP Route</vt:lpstr>
      <vt:lpstr>Changing the Preferred-Value Attribute</vt:lpstr>
      <vt:lpstr>Checking the BGP Routing Table of R1</vt:lpstr>
      <vt:lpstr>Rules for Selecting a Preferred BGP Route</vt:lpstr>
      <vt:lpstr>Changing the Local_Preference Attribute (1)</vt:lpstr>
      <vt:lpstr>Changing the Local_Preference Attribute (2)</vt:lpstr>
      <vt:lpstr>Rules for Selecting a Preferred BGP Route</vt:lpstr>
      <vt:lpstr>Preferring the Locally Generated Route</vt:lpstr>
      <vt:lpstr>Manual Route Summarization (1)</vt:lpstr>
      <vt:lpstr>Manual Route Summarization (2)</vt:lpstr>
      <vt:lpstr>Manual Route Summarization (3)</vt:lpstr>
      <vt:lpstr>Automatic Route Summarization (1)</vt:lpstr>
      <vt:lpstr>Automatic Route Summarization (2)</vt:lpstr>
      <vt:lpstr>Automatic Route Summarization (3)</vt:lpstr>
      <vt:lpstr>Automatic Route Summarization (4)</vt:lpstr>
      <vt:lpstr>Rules for Selecting a Preferred BGP Route</vt:lpstr>
      <vt:lpstr>Preferring the Route with the Shortest AS_Path (1)</vt:lpstr>
      <vt:lpstr>Preferring the Route with the Shortest AS_Path (2)</vt:lpstr>
      <vt:lpstr>Rules for Selecting a Preferred BGP Route</vt:lpstr>
      <vt:lpstr>Origin Attribute Verification (1)</vt:lpstr>
      <vt:lpstr>Origin Attribute Verification (2)</vt:lpstr>
      <vt:lpstr>Rules for Selecting a Preferred BGP Route</vt:lpstr>
      <vt:lpstr>Preferring the Route with the Smallest MED (1)</vt:lpstr>
      <vt:lpstr>Preferring the Route with the Smallest MED (2)</vt:lpstr>
      <vt:lpstr>Rules for Selecting a Preferred BGP Route</vt:lpstr>
      <vt:lpstr>Preferring a Route Learned from an EBGP Peer (1)</vt:lpstr>
      <vt:lpstr>Preferring a Route Learned from an EBGP Peer (2)</vt:lpstr>
      <vt:lpstr>Preferring a Route Learned from an EBGP Peer (3)</vt:lpstr>
      <vt:lpstr>Rules for Selecting a Preferred BGP Route</vt:lpstr>
      <vt:lpstr>IGP Cost</vt:lpstr>
      <vt:lpstr>Preferring the Route with the Smallest IGP Cost (1)</vt:lpstr>
      <vt:lpstr>Preferring the Route with the Smallest IGP Cost (2)</vt:lpstr>
      <vt:lpstr>Preferring the Route with the Smallest IGP Cost (3)</vt:lpstr>
      <vt:lpstr>Load Balancing Among BGP Routes</vt:lpstr>
      <vt:lpstr>Conditions for Load Balancing Among Equal-Cost BGP Routes</vt:lpstr>
      <vt:lpstr>Configuring BGP Load Balancing</vt:lpstr>
      <vt:lpstr>Verifying the Configuration of Load Balancing Among BGP Routes</vt:lpstr>
      <vt:lpstr>Rules for Selecting a Preferred BGP Route</vt:lpstr>
      <vt:lpstr>Preferring the Route with the Shortest Cluster_List Length (1)</vt:lpstr>
      <vt:lpstr>Preferring the Route with the Shortest Cluster_List Length (2)</vt:lpstr>
      <vt:lpstr>Preferring the Route with the Shortest Cluster_List Length (3)</vt:lpstr>
      <vt:lpstr>Rules for Selecting a Preferred BGP Route</vt:lpstr>
      <vt:lpstr>Preferring the Route with the Smallest Router ID (1)</vt:lpstr>
      <vt:lpstr>Preferring the Route with the Smallest Router ID (2)</vt:lpstr>
      <vt:lpstr>Preferring the Route with the Smallest Originator_ID (1)</vt:lpstr>
      <vt:lpstr>Preferring the Route with the Smallest Originator_ID (2)</vt:lpstr>
      <vt:lpstr>Rules for Selecting a Preferred BGP Route</vt:lpstr>
      <vt:lpstr>Preferring the Route from the Device with the Smallest IP Address (1)</vt:lpstr>
      <vt:lpstr>Preferring the Route from the Device with the Smallest IP Address (2)</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158</cp:revision>
  <dcterms:created xsi:type="dcterms:W3CDTF">2018-11-29T10:16:29Z</dcterms:created>
  <dcterms:modified xsi:type="dcterms:W3CDTF">2020-08-10T07:22:19Z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(3)91gExewDDdKlV5xvGDa506OOCLOPhgXvsOm37ekyGFEfkOiVaqecQ+IYwMSHcJUaMJKDkNdj
gYow4B6yaSyKKcuGOZC85V2cLwczR0nm252vZmOmuwhf8IQxNbUXakGMQkdFmC8coXTjjFj7
BIOoPF19Du//lRkYPlMwbvTGowbwTfpQQBnm7hVIEfVsPOiZzJqcPCv7NupeRmWVWhfY8GNv
xajVchR5OfeGo3IdQh</vt:lpwstr>
  </property>
  <property fmtid="{D5CDD505-2E9C-101B-9397-08002B2CF9AE}" pid="3" name="_2015_ms_pID_7253431">
    <vt:lpwstr>/4BrWi2DcncMlW88+wE+4p2McSi/UmJtTLxjuMBcIXe1NJ4tLfE4/B
TGJ/Jmmz20K9YaWCrfjg7q5qm3+znAH+mW63oxliV99GtqHIKXIzMg5IedgkGy4o3TidCXwy
unbl0sLmxj98rP3Y9Rw41RaCsRePW1W0InEeMQsH5SgZVQkGzd9XNN2ZKGZI5oc3oFzZe/Y1
DS40WxmsGtKp5E5x08g0DEWOp7vCzGKMfkDE</vt:lpwstr>
  </property>
  <property fmtid="{D5CDD505-2E9C-101B-9397-08002B2CF9AE}" pid="4" name="_2015_ms_pID_7253432">
    <vt:lpwstr>BKggRR0F0tcqQ75G1VnRHsU=</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1596789229</vt:lpwstr>
  </property>
  <property fmtid="{D5CDD505-2E9C-101B-9397-08002B2CF9AE}" pid="9" name="ContentTypeId">
    <vt:lpwstr>0x01010002C5B4B712841F4C8A7AAEE2CD191271</vt:lpwstr>
  </property>
</Properties>
</file>